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126"/>
  </p:notesMasterIdLst>
  <p:sldIdLst>
    <p:sldId id="257" r:id="rId2"/>
    <p:sldId id="298" r:id="rId3"/>
    <p:sldId id="260" r:id="rId4"/>
    <p:sldId id="294" r:id="rId5"/>
    <p:sldId id="299" r:id="rId6"/>
    <p:sldId id="300" r:id="rId7"/>
    <p:sldId id="389" r:id="rId8"/>
    <p:sldId id="396" r:id="rId9"/>
    <p:sldId id="296" r:id="rId10"/>
    <p:sldId id="258" r:id="rId11"/>
    <p:sldId id="261" r:id="rId12"/>
    <p:sldId id="262" r:id="rId13"/>
    <p:sldId id="263" r:id="rId14"/>
    <p:sldId id="264" r:id="rId15"/>
    <p:sldId id="265" r:id="rId16"/>
    <p:sldId id="266" r:id="rId17"/>
    <p:sldId id="268" r:id="rId18"/>
    <p:sldId id="269" r:id="rId19"/>
    <p:sldId id="270" r:id="rId20"/>
    <p:sldId id="267" r:id="rId21"/>
    <p:sldId id="388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303" r:id="rId46"/>
    <p:sldId id="311" r:id="rId47"/>
    <p:sldId id="314" r:id="rId48"/>
    <p:sldId id="312" r:id="rId49"/>
    <p:sldId id="315" r:id="rId50"/>
    <p:sldId id="316" r:id="rId51"/>
    <p:sldId id="318" r:id="rId52"/>
    <p:sldId id="317" r:id="rId53"/>
    <p:sldId id="319" r:id="rId54"/>
    <p:sldId id="325" r:id="rId55"/>
    <p:sldId id="313" r:id="rId56"/>
    <p:sldId id="326" r:id="rId57"/>
    <p:sldId id="320" r:id="rId58"/>
    <p:sldId id="324" r:id="rId59"/>
    <p:sldId id="327" r:id="rId60"/>
    <p:sldId id="310" r:id="rId61"/>
    <p:sldId id="328" r:id="rId62"/>
    <p:sldId id="332" r:id="rId63"/>
    <p:sldId id="331" r:id="rId64"/>
    <p:sldId id="330" r:id="rId65"/>
    <p:sldId id="329" r:id="rId66"/>
    <p:sldId id="322" r:id="rId67"/>
    <p:sldId id="333" r:id="rId68"/>
    <p:sldId id="334" r:id="rId69"/>
    <p:sldId id="335" r:id="rId70"/>
    <p:sldId id="350" r:id="rId71"/>
    <p:sldId id="304" r:id="rId72"/>
    <p:sldId id="336" r:id="rId73"/>
    <p:sldId id="337" r:id="rId74"/>
    <p:sldId id="339" r:id="rId75"/>
    <p:sldId id="338" r:id="rId76"/>
    <p:sldId id="341" r:id="rId77"/>
    <p:sldId id="390" r:id="rId78"/>
    <p:sldId id="342" r:id="rId79"/>
    <p:sldId id="346" r:id="rId80"/>
    <p:sldId id="347" r:id="rId81"/>
    <p:sldId id="345" r:id="rId82"/>
    <p:sldId id="349" r:id="rId83"/>
    <p:sldId id="351" r:id="rId84"/>
    <p:sldId id="353" r:id="rId85"/>
    <p:sldId id="354" r:id="rId86"/>
    <p:sldId id="306" r:id="rId87"/>
    <p:sldId id="355" r:id="rId88"/>
    <p:sldId id="356" r:id="rId89"/>
    <p:sldId id="357" r:id="rId90"/>
    <p:sldId id="358" r:id="rId91"/>
    <p:sldId id="360" r:id="rId92"/>
    <p:sldId id="359" r:id="rId93"/>
    <p:sldId id="361" r:id="rId94"/>
    <p:sldId id="362" r:id="rId95"/>
    <p:sldId id="363" r:id="rId96"/>
    <p:sldId id="365" r:id="rId97"/>
    <p:sldId id="366" r:id="rId98"/>
    <p:sldId id="367" r:id="rId99"/>
    <p:sldId id="372" r:id="rId100"/>
    <p:sldId id="368" r:id="rId101"/>
    <p:sldId id="370" r:id="rId102"/>
    <p:sldId id="371" r:id="rId103"/>
    <p:sldId id="373" r:id="rId104"/>
    <p:sldId id="374" r:id="rId105"/>
    <p:sldId id="307" r:id="rId106"/>
    <p:sldId id="378" r:id="rId107"/>
    <p:sldId id="392" r:id="rId108"/>
    <p:sldId id="377" r:id="rId109"/>
    <p:sldId id="375" r:id="rId110"/>
    <p:sldId id="398" r:id="rId111"/>
    <p:sldId id="379" r:id="rId112"/>
    <p:sldId id="308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94" r:id="rId122"/>
    <p:sldId id="309" r:id="rId123"/>
    <p:sldId id="256" r:id="rId124"/>
    <p:sldId id="397" r:id="rId125"/>
  </p:sldIdLst>
  <p:sldSz cx="9144000" cy="5143500" type="screen16x9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1pPr>
    <a:lvl2pPr marL="4572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2pPr>
    <a:lvl3pPr marL="9144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3pPr>
    <a:lvl4pPr marL="13716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4pPr>
    <a:lvl5pPr marL="18288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itchFamily="34" charset="0"/>
        <a:ea typeface="宋体" pitchFamily="2" charset="-122"/>
        <a:cs typeface="Times New Roma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7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4251"/>
    <a:srgbClr val="474747"/>
    <a:srgbClr val="212121"/>
    <a:srgbClr val="C9394A"/>
    <a:srgbClr val="EB03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61" autoAdjust="0"/>
    <p:restoredTop sz="50000" autoAdjust="0"/>
  </p:normalViewPr>
  <p:slideViewPr>
    <p:cSldViewPr>
      <p:cViewPr varScale="1">
        <p:scale>
          <a:sx n="162" d="100"/>
          <a:sy n="162" d="100"/>
        </p:scale>
        <p:origin x="120" y="163"/>
      </p:cViewPr>
      <p:guideLst>
        <p:guide orient="horz" pos="667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‹#›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4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5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zh-CN" altLang="en-US">
                <a:latin typeface="Calibri" pitchFamily="34" charset="0"/>
                <a:ea typeface="宋体" pitchFamily="2" charset="-122"/>
                <a:cs typeface="Calibri" pitchFamily="34" charset="0"/>
              </a:rPr>
              <a:pPr algn="r"/>
              <a:t>2020/5/20</a:t>
            </a:fld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  <p:sp>
        <p:nvSpPr>
          <p:cNvPr id="6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sp>
      <p:sp>
        <p:nvSpPr>
          <p:cNvPr id="7" name="矩形"/>
          <p:cNvSpPr>
            <a:spLocks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单击此处编辑母版文本样式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第二级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第三级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第四级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itchFamily="34" charset="0"/>
              <a:ea typeface="宋体" pitchFamily="2" charset="-122"/>
              <a:cs typeface="Calibri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pitchFamily="34" charset="0"/>
              </a:rPr>
              <a:t>第五级</a:t>
            </a:r>
          </a:p>
        </p:txBody>
      </p:sp>
      <p:sp>
        <p:nvSpPr>
          <p:cNvPr id="8" name="文本框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endParaRPr lang="zh-CN" altLang="en-US" sz="1200">
              <a:latin typeface="Calibri" pitchFamily="34" charset="0"/>
              <a:ea typeface="宋体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8477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1pPr>
    <a:lvl2pPr marL="4572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2pPr>
    <a:lvl3pPr marL="9144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3pPr>
    <a:lvl4pPr marL="13716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4pPr>
    <a:lvl5pPr marL="18288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pitchFamily="34" charset="0"/>
      </a:defRPr>
    </a:lvl5pPr>
    <a:lvl6pPr marL="22860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6pPr>
    <a:lvl7pPr marL="27432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7pPr>
    <a:lvl8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8pPr>
    <a:lvl9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2020/5/20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71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2020/5/20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0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2020/5/20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6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200000"/>
              </a:lnSpc>
              <a:buFont typeface="Wingdings" pitchFamily="2" charset="2"/>
              <a:buChar char="u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2020/5/20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8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2020/5/20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93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2020/5/20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805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2020/5/20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7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2020/5/20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9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2020/5/20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78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2020/5/20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58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pPr/>
              <a:t>2020/5/20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857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文本框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 sz="2200">
                <a:solidFill>
                  <a:srgbClr val="212121"/>
                </a:solidFill>
              </a:rPr>
              <a:t>单击此处编辑母版文本样式</a:t>
            </a:r>
            <a:endParaRPr lang="en-US" altLang="zh-CN" sz="2200">
              <a:solidFill>
                <a:srgbClr val="212121"/>
              </a:solidFill>
            </a:endParaRPr>
          </a:p>
          <a:p>
            <a:pPr lvl="1"/>
            <a:r>
              <a:rPr lang="zh-CN" altLang="en-US" sz="2000">
                <a:solidFill>
                  <a:srgbClr val="474747"/>
                </a:solidFill>
              </a:rPr>
              <a:t>第二级</a:t>
            </a:r>
            <a:endParaRPr lang="en-US" altLang="zh-CN" sz="2000">
              <a:solidFill>
                <a:srgbClr val="474747"/>
              </a:solidFill>
            </a:endParaRPr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2803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ctr" defTabSz="914400" eaLnBrk="1" fontAlgn="base" hangingPunct="1">
        <a:spcBef>
          <a:spcPts val="0"/>
        </a:spcBef>
        <a:spcAft>
          <a:spcPts val="0"/>
        </a:spcAft>
        <a:buNone/>
        <a:defRPr sz="3000" b="1">
          <a:solidFill>
            <a:srgbClr val="C94251"/>
          </a:solidFill>
          <a:latin typeface="微软雅黑" charset="0"/>
          <a:ea typeface="微软雅黑" charset="0"/>
          <a:cs typeface="微软雅黑" charset="0"/>
        </a:defRPr>
      </a:lvl1pPr>
    </p:titleStyle>
    <p:bodyStyle>
      <a:lvl1pPr marL="342900" indent="-3429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2000" b="1">
          <a:solidFill>
            <a:srgbClr val="474747"/>
          </a:solidFill>
          <a:latin typeface="微软雅黑" charset="0"/>
          <a:ea typeface="微软雅黑" charset="0"/>
          <a:cs typeface="微软雅黑" charset="0"/>
        </a:defRPr>
      </a:lvl1pPr>
      <a:lvl2pPr marL="742950" indent="-28575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2pPr>
      <a:lvl3pPr marL="1143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•"/>
        <a:defRPr sz="1500" b="1">
          <a:solidFill>
            <a:srgbClr val="212121"/>
          </a:solidFill>
          <a:latin typeface="微软雅黑" charset="0"/>
          <a:ea typeface="微软雅黑" charset="0"/>
        </a:defRPr>
      </a:lvl3pPr>
      <a:lvl4pPr marL="16002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–"/>
        <a:defRPr sz="1500" b="1">
          <a:solidFill>
            <a:srgbClr val="212121"/>
          </a:solidFill>
          <a:latin typeface="微软雅黑" charset="0"/>
          <a:ea typeface="微软雅黑" charset="0"/>
        </a:defRPr>
      </a:lvl4pPr>
      <a:lvl5pPr marL="20574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5pPr>
      <a:lvl6pPr marL="25146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6pPr>
      <a:lvl7pPr marL="29718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7pPr>
      <a:lvl8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8pPr>
      <a:lvl9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itchFamily="34" charset="0"/>
        <a:buChar char="»"/>
        <a:defRPr sz="1500" b="1">
          <a:solidFill>
            <a:srgbClr val="212121"/>
          </a:solidFill>
          <a:latin typeface="微软雅黑" charset="0"/>
          <a:ea typeface="微软雅黑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6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hannel.att.com/play-video.cfm/2012/8/20/AT&amp;T-Archives-Force-Mass-Mo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62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82.png"/><Relationship Id="rId5" Type="http://schemas.openxmlformats.org/officeDocument/2006/relationships/image" Target="../media/image65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64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0.png"/><Relationship Id="rId4" Type="http://schemas.openxmlformats.org/officeDocument/2006/relationships/image" Target="../media/image12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189AC-9428-4099-8C76-45B0AB422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图形学导学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68C807-9C44-4685-84FF-835C30E54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96445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E0938-680A-428E-A854-DE325FF5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图形学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2CCBA-A465-4939-9587-9F89535EE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图形学是利用计算机生成图像的科学</a:t>
            </a:r>
            <a:r>
              <a:rPr lang="en-US" altLang="zh-CN" dirty="0"/>
              <a:t>——</a:t>
            </a:r>
            <a:r>
              <a:rPr lang="zh-CN" altLang="en-US" dirty="0"/>
              <a:t>主要研究图形的表示、生成、处理和显示。</a:t>
            </a:r>
            <a:endParaRPr lang="en-US" altLang="zh-CN" dirty="0"/>
          </a:p>
          <a:p>
            <a:r>
              <a:rPr lang="zh-CN" altLang="en-US" dirty="0"/>
              <a:t>例如：利用计算机给人产生赏析悦目的真实感</a:t>
            </a:r>
            <a:endParaRPr lang="en-US" altLang="zh-CN" dirty="0"/>
          </a:p>
          <a:p>
            <a:r>
              <a:rPr lang="zh-CN" altLang="en-US" dirty="0"/>
              <a:t>手段：光源、材质、纹理、光照效果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应用：电影、游戏、手机、广告、医疗、</a:t>
            </a:r>
            <a:r>
              <a:rPr lang="en-US" altLang="zh-CN" dirty="0"/>
              <a:t>PC</a:t>
            </a:r>
            <a:r>
              <a:rPr lang="zh-CN" altLang="en-US" dirty="0"/>
              <a:t>界面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810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BFD15-412A-468B-A6CA-A7654A41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矩阵的逆</a:t>
            </a:r>
            <a:r>
              <a:rPr lang="en-US" altLang="zh-CN" dirty="0"/>
              <a:t>(</a:t>
            </a:r>
            <a:r>
              <a:rPr lang="en-US" altLang="zh-CN" dirty="0" err="1"/>
              <a:t>Invese</a:t>
            </a:r>
            <a:r>
              <a:rPr lang="en-US" altLang="zh-CN" dirty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6289F4-8AFF-492C-8C1D-58C770BA6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的逆，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的逆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6289F4-8AFF-492C-8C1D-58C770BA6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653718"/>
      </p:ext>
    </p:extLst>
  </p:cSld>
  <p:clrMapOvr>
    <a:masterClrMapping/>
  </p:clrMapOvr>
  <p:transition spd="slow">
    <p:push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1C765-CBCE-43BE-8EF6-EFB967DC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求矩阵的逆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B624B23-7B94-4E9E-9FE6-F0C15D61E3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𝒅𝒆𝒕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𝒂𝒅𝒋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𝒅𝒆𝒕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的行列式</a:t>
                </a:r>
                <a:r>
                  <a:rPr lang="en-US" altLang="zh-CN" dirty="0"/>
                  <a:t>(determinant)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𝒂𝒅𝒋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的伴随矩阵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adjugate</a:t>
                </a:r>
                <a:r>
                  <a:rPr lang="en-US" altLang="zh-CN" dirty="0"/>
                  <a:t> matrix)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B624B23-7B94-4E9E-9FE6-F0C15D61E3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131464"/>
      </p:ext>
    </p:extLst>
  </p:cSld>
  <p:clrMapOvr>
    <a:masterClrMapping/>
  </p:clrMapOvr>
  <p:transition spd="slow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15D67-AAA7-4542-AD28-8792D80A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行列式（</a:t>
            </a:r>
            <a:r>
              <a:rPr lang="en-US" altLang="zh-CN" dirty="0"/>
              <a:t>determinant)</a:t>
            </a:r>
            <a:endParaRPr lang="zh-CN" altLang="en-US" dirty="0"/>
          </a:p>
        </p:txBody>
      </p:sp>
      <p:sp>
        <p:nvSpPr>
          <p:cNvPr id="5" name="AutoShape 4" descr="{\displaystyle {\begin{vmatrix}a&amp;b&amp;c\\d&amp;e&amp;f\\g&amp;h&amp;i\end{vmatrix}}=a{\begin{vmatrix}e&amp;f\\h&amp;i\end{vmatrix}}-b{\begin{vmatrix}d&amp;f\\g&amp;i\end{vmatrix}}+c{\begin{vmatrix}d&amp;e\\g&amp;h\end{vmatrix}}}">
            <a:extLst>
              <a:ext uri="{FF2B5EF4-FFF2-40B4-BE49-F238E27FC236}">
                <a16:creationId xmlns:a16="http://schemas.microsoft.com/office/drawing/2014/main" id="{7E6323F5-C96A-473A-B79B-6284B1C85A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DFEF65C-2BA5-4A20-B967-2FE56A7D1E14}"/>
                  </a:ext>
                </a:extLst>
              </p:cNvPr>
              <p:cNvSpPr txBox="1"/>
              <p:nvPr/>
            </p:nvSpPr>
            <p:spPr>
              <a:xfrm>
                <a:off x="899592" y="1347614"/>
                <a:ext cx="3430234" cy="559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bc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DFEF65C-2BA5-4A20-B967-2FE56A7D1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347614"/>
                <a:ext cx="3430234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606554-C633-43B2-81E7-4D507F5A80A7}"/>
                  </a:ext>
                </a:extLst>
              </p:cNvPr>
              <p:cNvSpPr txBox="1"/>
              <p:nvPr/>
            </p:nvSpPr>
            <p:spPr>
              <a:xfrm>
                <a:off x="899592" y="2191437"/>
                <a:ext cx="5501186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606554-C633-43B2-81E7-4D507F5A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191437"/>
                <a:ext cx="5501186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A15397-84C0-46DA-857D-C480AAB1D204}"/>
                  </a:ext>
                </a:extLst>
              </p:cNvPr>
              <p:cNvSpPr txBox="1"/>
              <p:nvPr/>
            </p:nvSpPr>
            <p:spPr>
              <a:xfrm>
                <a:off x="899592" y="3439346"/>
                <a:ext cx="7986161" cy="1162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A15397-84C0-46DA-857D-C480AAB1D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439346"/>
                <a:ext cx="7986161" cy="1162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86427"/>
      </p:ext>
    </p:extLst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7AEB3-C74A-4058-ADE5-CE489691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向量叉积的行列式表示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05B3C8-AF68-431C-8EBE-0CE40E58A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544" y="1203598"/>
                <a:ext cx="8229600" cy="33940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acc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</m:acc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</m:acc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05B3C8-AF68-431C-8EBE-0CE40E58A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203598"/>
                <a:ext cx="8229600" cy="33940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332008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42589CE-00A2-40B4-BEFF-2DD413E0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819586"/>
            <a:ext cx="4283968" cy="18064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ADB66B9-4800-4871-81EA-C7286CB8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伴随矩阵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1218BC-706F-41F6-A966-7E7100D63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𝒂𝒅𝒋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r>
                  <a:rPr lang="en-US" altLang="zh-CN" dirty="0"/>
                  <a:t>C</a:t>
                </a:r>
                <a:r>
                  <a:rPr lang="zh-CN" altLang="en-US" dirty="0"/>
                  <a:t>称作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的代数余子式子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1218BC-706F-41F6-A966-7E7100D63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{\displaystyle \mathbf {C} ={\begin{pmatrix}+{\begin{vmatrix}a_{22}&amp;a_{23}\\a_{32}&amp;a_{33}\end{vmatrix}}&amp;-{\begin{vmatrix}a_{21}&amp;a_{23}\\a_{31}&amp;a_{33}\end{vmatrix}}&amp;+{\begin{vmatrix}a_{21}&amp;a_{22}\\a_{31}&amp;a_{32}\end{vmatrix}}\\&amp;&amp;\\-{\begin{vmatrix}a_{12}&amp;a_{13}\\a_{32}&amp;a_{33}\end{vmatrix}}&amp;+{\begin{vmatrix}a_{11}&amp;a_{13}\\a_{31}&amp;a_{33}\end{vmatrix}}&amp;-{\begin{vmatrix}a_{11}&amp;a_{12}\\a_{31}&amp;a_{32}\end{vmatrix}}\\&amp;&amp;\\+{\begin{vmatrix}a_{12}&amp;a_{13}\\a_{22}&amp;a_{23}\end{vmatrix}}&amp;-{\begin{vmatrix}a_{11}&amp;a_{13}\\a_{21}&amp;a_{23}\end{vmatrix}}&amp;+{\begin{vmatrix}a_{11}&amp;a_{12}\\a_{21}&amp;a_{22}\end{vmatrix}}\end{pmatrix}},}">
            <a:extLst>
              <a:ext uri="{FF2B5EF4-FFF2-40B4-BE49-F238E27FC236}">
                <a16:creationId xmlns:a16="http://schemas.microsoft.com/office/drawing/2014/main" id="{88440192-CF3D-4BB3-833A-983BD43A42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7F0AD-F63A-4BFD-B490-E3B22254F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932273"/>
            <a:ext cx="3332170" cy="1798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0F3DFD-EA30-4B52-81C5-82EB9A4F7325}"/>
                  </a:ext>
                </a:extLst>
              </p:cNvPr>
              <p:cNvSpPr txBox="1"/>
              <p:nvPr/>
            </p:nvSpPr>
            <p:spPr>
              <a:xfrm>
                <a:off x="4725214" y="1586558"/>
                <a:ext cx="2321020" cy="832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0F3DFD-EA30-4B52-81C5-82EB9A4F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214" y="1586558"/>
                <a:ext cx="2321020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912737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D9C0-DD40-4221-9278-3DCB2EC2B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如何表示一个图形？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C83E60-DE76-4586-B176-70D755CF5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605679"/>
      </p:ext>
    </p:extLst>
  </p:cSld>
  <p:clrMapOvr>
    <a:masterClrMapping/>
  </p:clrMapOvr>
  <p:transition spd="slow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43ED9-5680-4FBF-B737-BBF98B3C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三角形网格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665DC5-271E-4BFE-8298-3EBB42381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一种由顶点</a:t>
            </a:r>
            <a:r>
              <a:rPr lang="en-US" altLang="zh-CN" dirty="0"/>
              <a:t>(vertex)</a:t>
            </a:r>
            <a:r>
              <a:rPr lang="zh-CN" altLang="en-US" dirty="0"/>
              <a:t>集合和索引</a:t>
            </a:r>
            <a:r>
              <a:rPr lang="en-US" altLang="zh-CN" dirty="0"/>
              <a:t>(index)</a:t>
            </a:r>
            <a:r>
              <a:rPr lang="zh-CN" altLang="en-US" dirty="0"/>
              <a:t>集合描述图形的方法。</a:t>
            </a:r>
            <a:endParaRPr lang="en-US" altLang="zh-CN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E02238-D2A9-449A-AD5F-78014B36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380619"/>
            <a:ext cx="1333805" cy="208553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584641-562D-4E3C-B7E6-9F732484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380619"/>
            <a:ext cx="1345015" cy="218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06424"/>
      </p:ext>
    </p:extLst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D6D7C-EDC8-434D-B865-14F5CA13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为什么用三角形？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6D10AB-0A94-4CAB-8BB1-AD71591B1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三个点可以确定一个平面</a:t>
            </a:r>
            <a:endParaRPr lang="en-US" altLang="zh-CN" dirty="0"/>
          </a:p>
          <a:p>
            <a:r>
              <a:rPr lang="zh-CN" altLang="en-US" dirty="0"/>
              <a:t>唯一（三个点确定一个三角形）</a:t>
            </a:r>
            <a:r>
              <a:rPr lang="en-US" altLang="zh-CN" dirty="0"/>
              <a:t>; </a:t>
            </a:r>
            <a:r>
              <a:rPr lang="zh-CN" altLang="en-US" dirty="0"/>
              <a:t>效率高，方便描述</a:t>
            </a:r>
            <a:endParaRPr lang="en-US" altLang="zh-CN" dirty="0"/>
          </a:p>
          <a:p>
            <a:r>
              <a:rPr lang="zh-CN" altLang="en-US" dirty="0"/>
              <a:t>数学模型更加简单（判断投影是否在三角形内）</a:t>
            </a:r>
          </a:p>
        </p:txBody>
      </p:sp>
    </p:spTree>
    <p:extLst>
      <p:ext uri="{BB962C8B-B14F-4D97-AF65-F5344CB8AC3E}">
        <p14:creationId xmlns:p14="http://schemas.microsoft.com/office/powerpoint/2010/main" val="4120381544"/>
      </p:ext>
    </p:extLst>
  </p:cSld>
  <p:clrMapOvr>
    <a:masterClrMapping/>
  </p:clrMapOvr>
  <p:transition spd="slow"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080B3-792E-4E86-9A0A-01DC0E9B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球体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802FE3-8182-4486-919B-C6E7A8A45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matplotlib</a:t>
            </a:r>
            <a:r>
              <a:rPr lang="zh-CN" altLang="en-US" dirty="0"/>
              <a:t>绘制的球体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4A5591-9556-4F1B-B359-07636432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131590"/>
            <a:ext cx="2863507" cy="32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5671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016E2-BE25-4B3F-822E-8353CE88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复杂图形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C42551-C683-4405-B1C1-901919E5B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31663"/>
            <a:ext cx="4459585" cy="275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78341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8697D-1041-43DB-8EBC-672C5933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特效</a:t>
            </a:r>
            <a:r>
              <a:rPr lang="en-US" altLang="zh-CN" dirty="0"/>
              <a:t>——</a:t>
            </a:r>
            <a:r>
              <a:rPr lang="zh-CN" altLang="en-US" dirty="0"/>
              <a:t>动作捕捉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5A818B-54F1-4884-96EC-7ACC12159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39236"/>
            <a:ext cx="3232625" cy="240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4452E9-922A-4709-A961-38B69C1F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31590"/>
            <a:ext cx="2095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4D7BBB-055B-494F-AD95-A387389F8DFF}"/>
              </a:ext>
            </a:extLst>
          </p:cNvPr>
          <p:cNvSpPr txBox="1"/>
          <p:nvPr/>
        </p:nvSpPr>
        <p:spPr>
          <a:xfrm>
            <a:off x="4500634" y="3723878"/>
            <a:ext cx="3390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黑客帝国的</a:t>
            </a:r>
            <a:r>
              <a:rPr lang="en-US" altLang="zh-CN" sz="2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Bullet Time</a:t>
            </a:r>
            <a:endParaRPr lang="zh-CN" altLang="en-US" sz="2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744678"/>
      </p:ext>
    </p:extLst>
  </p:cSld>
  <p:clrMapOvr>
    <a:masterClrMapping/>
  </p:clrMapOvr>
  <p:transition spd="slow">
    <p:push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F020E-2D77-4165-A6AC-17412456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球面网格绘制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5B3A5C-5BBA-4565-BFC3-54201B124F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203598"/>
            <a:ext cx="3671337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2239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B44E7-1702-4227-BAE0-8FD5BAD5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Matplotlib</a:t>
            </a:r>
            <a:r>
              <a:rPr lang="zh-CN" altLang="en-US" dirty="0"/>
              <a:t>绘制立方体和球体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B90197-6767-4179-978F-F496C9680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Matplotlib</a:t>
            </a:r>
            <a:r>
              <a:rPr lang="zh-CN" altLang="en-US" dirty="0"/>
              <a:t>是一个</a:t>
            </a:r>
            <a:r>
              <a:rPr lang="en-US" altLang="zh-CN" dirty="0"/>
              <a:t>python</a:t>
            </a:r>
            <a:r>
              <a:rPr lang="zh-CN" altLang="en-US" dirty="0"/>
              <a:t>的数据库可视化框架</a:t>
            </a:r>
            <a:endParaRPr lang="en-US" altLang="zh-CN" dirty="0"/>
          </a:p>
          <a:p>
            <a:r>
              <a:rPr lang="en-US" altLang="zh-CN" dirty="0"/>
              <a:t>Matplotlib</a:t>
            </a:r>
            <a:r>
              <a:rPr lang="zh-CN" altLang="en-US" dirty="0"/>
              <a:t>提供了绘制网格的方法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了解网格如何产生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了解立方体如何如何绘制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了解球体如何绘制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209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D9C0-DD40-4221-9278-3DCB2EC2B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渲染图形</a:t>
            </a:r>
            <a:r>
              <a:rPr lang="en-US" altLang="zh-CN" dirty="0"/>
              <a:t>——</a:t>
            </a:r>
            <a:r>
              <a:rPr lang="zh-CN" altLang="en-US" dirty="0"/>
              <a:t>从顶点到视区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C83E60-DE76-4586-B176-70D755CF5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189126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8258-9D7C-4471-8BFA-CCF57EED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A1B135-6C30-4F7C-8F7F-475D3C494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3D</a:t>
            </a:r>
            <a:r>
              <a:rPr lang="zh-CN" altLang="en-US" dirty="0"/>
              <a:t>世界顶点通常用一个坐标表示，如（</a:t>
            </a:r>
            <a:r>
              <a:rPr lang="en-US" altLang="zh-CN" dirty="0"/>
              <a:t>x, y, z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D97C16-6C7D-4CDF-8FB7-624A3F40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761493"/>
            <a:ext cx="3542651" cy="314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04299"/>
      </p:ext>
    </p:extLst>
  </p:cSld>
  <p:clrMapOvr>
    <a:masterClrMapping/>
  </p:clrMapOvr>
  <p:transition spd="slow">
    <p:push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2D4E6-F5D1-40D1-B6B0-41189CC2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三角形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D4A222-8AFC-42DD-A931-21B9A9124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三个这样的顶点可以描述一个三角形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9B9844-1A5C-47A2-B1A2-62B67C84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851670"/>
            <a:ext cx="3600400" cy="32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5425"/>
      </p:ext>
    </p:extLst>
  </p:cSld>
  <p:clrMapOvr>
    <a:masterClrMapping/>
  </p:clrMapOvr>
  <p:transition spd="slow">
    <p:push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FF7D23E-A672-4C38-8AA2-E95F1D7B5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1" y="1356789"/>
            <a:ext cx="4000914" cy="34380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031F06-097A-44A3-80FF-F48C85E1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显示的时候需要把三角形放到屏幕上就变形了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0C0F24-FDE4-4D8F-8895-0DC50A71C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707654"/>
            <a:ext cx="3222203" cy="2931790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8143EF1B-EE21-4CFD-9A50-CE2AB53FF9B6}"/>
              </a:ext>
            </a:extLst>
          </p:cNvPr>
          <p:cNvSpPr/>
          <p:nvPr/>
        </p:nvSpPr>
        <p:spPr>
          <a:xfrm>
            <a:off x="4211960" y="3075806"/>
            <a:ext cx="360040" cy="2160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440231"/>
      </p:ext>
    </p:extLst>
  </p:cSld>
  <p:clrMapOvr>
    <a:masterClrMapping/>
  </p:clrMapOvr>
  <p:transition spd="slow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79AFC-0984-437D-88A2-769EAFF4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D84D61-8A88-4C35-855A-1F0042D7C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图形本质是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生活</a:t>
            </a:r>
            <a:r>
              <a:rPr lang="zh-CN" altLang="en-US" dirty="0"/>
              <a:t>在</a:t>
            </a:r>
            <a:r>
              <a:rPr lang="en-US" altLang="zh-CN" dirty="0"/>
              <a:t>3d</a:t>
            </a:r>
            <a:r>
              <a:rPr lang="zh-CN" altLang="en-US" dirty="0"/>
              <a:t>空间的，</a:t>
            </a:r>
            <a:r>
              <a:rPr lang="en-US" altLang="zh-CN" dirty="0"/>
              <a:t>3d</a:t>
            </a:r>
            <a:r>
              <a:rPr lang="zh-CN" altLang="en-US" dirty="0"/>
              <a:t>坐标系的原点本质上是可以随便指定，</a:t>
            </a:r>
            <a:r>
              <a:rPr lang="en-US" altLang="zh-CN" dirty="0"/>
              <a:t>x</a:t>
            </a:r>
            <a:r>
              <a:rPr lang="zh-CN" altLang="en-US" dirty="0"/>
              <a:t>、</a:t>
            </a:r>
            <a:r>
              <a:rPr lang="en-US" altLang="zh-CN" dirty="0"/>
              <a:t>y</a:t>
            </a:r>
            <a:r>
              <a:rPr lang="zh-CN" altLang="en-US" dirty="0"/>
              <a:t>和</a:t>
            </a:r>
            <a:r>
              <a:rPr lang="en-US" altLang="zh-CN" dirty="0"/>
              <a:t>z</a:t>
            </a:r>
            <a:r>
              <a:rPr lang="zh-CN" altLang="en-US" dirty="0"/>
              <a:t>轴的方向，也可以随便指定</a:t>
            </a:r>
            <a:r>
              <a:rPr lang="en-US" altLang="zh-CN" dirty="0"/>
              <a:t>——</a:t>
            </a:r>
            <a:r>
              <a:rPr lang="zh-CN" altLang="en-US" dirty="0"/>
              <a:t>因为这是一个</a:t>
            </a:r>
            <a:r>
              <a:rPr lang="zh-CN" altLang="en-US" dirty="0">
                <a:solidFill>
                  <a:srgbClr val="C94251"/>
                </a:solidFill>
              </a:rPr>
              <a:t>虚拟的世界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5326299"/>
      </p:ext>
    </p:extLst>
  </p:cSld>
  <p:clrMapOvr>
    <a:masterClrMapping/>
  </p:clrMapOvr>
  <p:transition spd="slow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97F4F-D080-4B32-8608-26B29069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F341F-1F94-44E8-992C-6A11A84D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在虚拟世界中增加一只眼睛，眼睛位置不同看到的就不同。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DC4C72-65AF-4603-BDA6-17A6823E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355726"/>
            <a:ext cx="3959710" cy="19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56081"/>
      </p:ext>
    </p:extLst>
  </p:cSld>
  <p:clrMapOvr>
    <a:masterClrMapping/>
  </p:clrMapOvr>
  <p:transition spd="slow">
    <p:push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3638D-DAA5-46CC-8E49-E8BBBAC0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657B5-9D17-4F00-93BF-0FC2BABED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我们表示物体的坐标系叫做世界坐标系</a:t>
            </a:r>
            <a:endParaRPr lang="en-US" altLang="zh-CN" dirty="0"/>
          </a:p>
          <a:p>
            <a:r>
              <a:rPr lang="zh-CN" altLang="en-US" dirty="0"/>
              <a:t>眼睛所在的位置会形成相对于眼睛的坐标系，我们叫观察坐标系</a:t>
            </a:r>
            <a:endParaRPr lang="en-US" altLang="zh-CN" dirty="0"/>
          </a:p>
          <a:p>
            <a:r>
              <a:rPr lang="zh-CN" altLang="en-US" dirty="0"/>
              <a:t>显示到屏幕上的内容叫做视口坐标系</a:t>
            </a:r>
            <a:endParaRPr lang="en-US" altLang="zh-CN" dirty="0"/>
          </a:p>
          <a:p>
            <a:r>
              <a:rPr lang="zh-CN" altLang="en-US" dirty="0"/>
              <a:t>那么一个顶点至少要经过两次变换</a:t>
            </a:r>
          </a:p>
        </p:txBody>
      </p:sp>
    </p:spTree>
    <p:extLst>
      <p:ext uri="{BB962C8B-B14F-4D97-AF65-F5344CB8AC3E}">
        <p14:creationId xmlns:p14="http://schemas.microsoft.com/office/powerpoint/2010/main" val="2260563988"/>
      </p:ext>
    </p:extLst>
  </p:cSld>
  <p:clrMapOvr>
    <a:masterClrMapping/>
  </p:clrMapOvr>
  <p:transition spd="slow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3D5A2-47A8-4B3D-B7BF-03F9DDC6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两次变换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EEDC226-4325-4B76-995D-D4AFA7FE8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275606"/>
            <a:ext cx="8229600" cy="9094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EA333F-2A3C-4D16-BFA7-9E4EF86B6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421068"/>
            <a:ext cx="2629247" cy="22553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946CFF-671A-494D-9F45-5362881A7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73" y="2355726"/>
            <a:ext cx="2449654" cy="22847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8421CBA-8430-4929-BA84-81A8C11E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2543271"/>
            <a:ext cx="2413104" cy="20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72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83FFE-E678-4F59-8B34-BE969502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非真实感渲染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0ACDAE-B3C9-40D0-BE47-81E3B09F7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70" y="1491630"/>
            <a:ext cx="4364660" cy="290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618221"/>
      </p:ext>
    </p:extLst>
  </p:cSld>
  <p:clrMapOvr>
    <a:masterClrMapping/>
  </p:clrMapOvr>
  <p:transition spd="slow">
    <p:push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A780C-E46A-4238-B1F9-69451800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6C123-A175-4ACA-902C-E75A7D4FA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有没有在视野之外的物体？或者有没有可能因为太近太近所以看不到了？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1E4FE0-B619-4D80-9A50-0F2419654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067694"/>
            <a:ext cx="299402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05328"/>
      </p:ext>
    </p:extLst>
  </p:cSld>
  <p:clrMapOvr>
    <a:masterClrMapping/>
  </p:clrMapOvr>
  <p:transition spd="slow">
    <p:push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322C4-69AF-4BEB-925B-3D8CC53E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栅格化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2F95DF-72F4-43E0-9FE1-0038B2B2C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将向量的图形转换成位图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8806DE-A6B0-4E19-A060-DB4B9367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139702"/>
            <a:ext cx="2532385" cy="225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95517"/>
      </p:ext>
    </p:extLst>
  </p:cSld>
  <p:clrMapOvr>
    <a:masterClrMapping/>
  </p:clrMapOvr>
  <p:transition spd="slow">
    <p:push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D9C0-DD40-4221-9278-3DCB2EC2B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WebGL</a:t>
            </a:r>
            <a:r>
              <a:rPr lang="zh-CN" altLang="en-US" dirty="0"/>
              <a:t>第一课</a:t>
            </a:r>
            <a:r>
              <a:rPr lang="en-US" altLang="zh-CN" dirty="0"/>
              <a:t>——HelloWorld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C83E60-DE76-4586-B176-70D755CF5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07566"/>
      </p:ext>
    </p:extLst>
  </p:cSld>
  <p:clrMapOvr>
    <a:masterClrMapping/>
  </p:clrMapOvr>
  <p:transition spd="slow">
    <p:push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D9C0-DD40-4221-9278-3DCB2EC2B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图形学的历史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C83E60-DE76-4586-B176-70D755CF5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039356"/>
      </p:ext>
    </p:extLst>
  </p:cSld>
  <p:clrMapOvr>
    <a:masterClrMapping/>
  </p:clrMapOvr>
  <p:transition spd="slow">
    <p:push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10252-FD5E-48BF-A18C-9E97931D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C01B18-4B32-4C09-92A5-98655D844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/>
                  <a:t>   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  <m:f>
                              <m:f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num>
                              <m:den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      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𝒔𝒊𝒏</m:t>
                            </m:r>
                            <m:f>
                              <m:f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num>
                              <m:den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𝒔𝒊𝒏</m:t>
                            </m:r>
                            <m:f>
                              <m:f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num>
                              <m:den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  <m:f>
                              <m:f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num>
                              <m:den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</m:e>
                        </m:eqAr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/>
                  <a:t>     X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C01B18-4B32-4C09-92A5-98655D844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7132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B759A-699A-4C4D-8B03-06ABF899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辅助设计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A9C019-1D14-4C9F-9A05-007D168B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03598"/>
            <a:ext cx="4042581" cy="287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A6A8DDF-32C2-42F9-92FA-FE34ABA6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8186"/>
            <a:ext cx="3077854" cy="267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3404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2BCEE-C298-487E-8212-80D4BB6A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真实感渲染（实时渲染）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DA23DF2-1330-4FF5-A35A-774EADFBA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75606"/>
            <a:ext cx="4473054" cy="335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59216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1E82E-DD8D-4D6B-867C-C3ACAAA8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A00607-D6FE-4786-8E88-204391472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538" y="1149635"/>
            <a:ext cx="3050701" cy="12961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17C4D2-9DAE-4AF8-AF0F-30D20F0D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226" y="2931790"/>
            <a:ext cx="2098359" cy="19563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48C5DC-0018-4409-8CFE-E9F1FFBDA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31" y="2690955"/>
            <a:ext cx="2306008" cy="180494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C7184DB-7D25-4FA7-AF41-9A2BA23DD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885" y="951908"/>
            <a:ext cx="1946681" cy="182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88129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39379-0227-4B15-A488-BAEC52B1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B3265E-EEF0-4686-8C5D-057C5200DA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9622"/>
            <a:ext cx="2607182" cy="26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4F287DA-5E88-412B-B986-A4CD4C7F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004048" y="987574"/>
            <a:ext cx="2354972" cy="22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1A5C28-6DBA-4A6C-8505-0A0ACC646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077" y="2943056"/>
            <a:ext cx="3244413" cy="19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049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2B24E-7251-470C-B0BE-8CFCD794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程序设计</a:t>
            </a:r>
          </a:p>
        </p:txBody>
      </p:sp>
      <p:pic>
        <p:nvPicPr>
          <p:cNvPr id="10242" name="Picture 2" descr="「drawing.io」的圖片搜尋結果&quot;">
            <a:extLst>
              <a:ext uri="{FF2B5EF4-FFF2-40B4-BE49-F238E27FC236}">
                <a16:creationId xmlns:a16="http://schemas.microsoft.com/office/drawing/2014/main" id="{88BCBD3E-A248-4822-BD77-FAB3A0F06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5" y="1203597"/>
            <a:ext cx="3317898" cy="345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「drawing.io」的圖片搜尋結果&quot;">
            <a:extLst>
              <a:ext uri="{FF2B5EF4-FFF2-40B4-BE49-F238E27FC236}">
                <a16:creationId xmlns:a16="http://schemas.microsoft.com/office/drawing/2014/main" id="{1EA3406D-DAA0-4520-90E4-00D40D117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55182"/>
            <a:ext cx="4368175" cy="234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623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D32C7-2062-4D76-AB43-5C24242F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虚拟现实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75BD8A-C9DD-471C-B664-47840F095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47614"/>
            <a:ext cx="4118212" cy="30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02464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BFA77-19F9-4160-A457-BF74CA06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建筑设计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236418-F032-4F65-BE38-B9654988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063624"/>
            <a:ext cx="6991350" cy="3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067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9D57C-4ADF-41C9-A812-35FFB6D2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核心内容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86E71BE-EB5B-4CBE-A8F7-52D2FFF60730}"/>
              </a:ext>
            </a:extLst>
          </p:cNvPr>
          <p:cNvSpPr/>
          <p:nvPr/>
        </p:nvSpPr>
        <p:spPr>
          <a:xfrm>
            <a:off x="434653" y="2676525"/>
            <a:ext cx="8194997" cy="552450"/>
          </a:xfrm>
          <a:prstGeom prst="rightArrow">
            <a:avLst/>
          </a:prstGeom>
          <a:solidFill>
            <a:srgbClr val="3F3F3F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BEC50-2F7F-48AE-8F0B-E92F39D68CCF}"/>
              </a:ext>
            </a:extLst>
          </p:cNvPr>
          <p:cNvSpPr txBox="1"/>
          <p:nvPr/>
        </p:nvSpPr>
        <p:spPr>
          <a:xfrm>
            <a:off x="6426584" y="2802709"/>
            <a:ext cx="19159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3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你图形学入门第一门课</a:t>
            </a:r>
            <a:endParaRPr lang="id-ID" sz="13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4ABB43FB-5D09-445A-AB1C-3EDFE4562BE0}"/>
              </a:ext>
            </a:extLst>
          </p:cNvPr>
          <p:cNvSpPr/>
          <p:nvPr/>
        </p:nvSpPr>
        <p:spPr>
          <a:xfrm>
            <a:off x="434654" y="1419225"/>
            <a:ext cx="1504950" cy="352425"/>
          </a:xfrm>
          <a:prstGeom prst="chevron">
            <a:avLst/>
          </a:prstGeom>
          <a:solidFill>
            <a:srgbClr val="2980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5DD9B79B-5496-40B7-A86F-B73E4E5A0F3B}"/>
              </a:ext>
            </a:extLst>
          </p:cNvPr>
          <p:cNvSpPr/>
          <p:nvPr/>
        </p:nvSpPr>
        <p:spPr>
          <a:xfrm>
            <a:off x="434654" y="4122155"/>
            <a:ext cx="1504950" cy="352425"/>
          </a:xfrm>
          <a:prstGeom prst="chevron">
            <a:avLst/>
          </a:prstGeom>
          <a:solidFill>
            <a:srgbClr val="2980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5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图形学基础</a:t>
            </a:r>
            <a:endParaRPr lang="en-US" sz="135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" name="Straight Arrow Connector 8">
            <a:extLst>
              <a:ext uri="{FF2B5EF4-FFF2-40B4-BE49-F238E27FC236}">
                <a16:creationId xmlns:a16="http://schemas.microsoft.com/office/drawing/2014/main" id="{5E986C89-8179-428B-8BB0-6304718D8295}"/>
              </a:ext>
            </a:extLst>
          </p:cNvPr>
          <p:cNvCxnSpPr/>
          <p:nvPr/>
        </p:nvCxnSpPr>
        <p:spPr>
          <a:xfrm>
            <a:off x="1953891" y="1611232"/>
            <a:ext cx="1146497" cy="1146497"/>
          </a:xfrm>
          <a:prstGeom prst="straightConnector1">
            <a:avLst/>
          </a:prstGeom>
          <a:noFill/>
          <a:ln w="19050" cap="flat" cmpd="sng" algn="ctr">
            <a:solidFill>
              <a:srgbClr val="3F3F3F">
                <a:lumMod val="60000"/>
                <a:lumOff val="40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9" name="Straight Arrow Connector 12">
            <a:extLst>
              <a:ext uri="{FF2B5EF4-FFF2-40B4-BE49-F238E27FC236}">
                <a16:creationId xmlns:a16="http://schemas.microsoft.com/office/drawing/2014/main" id="{6871AD9C-7EDD-42A3-B257-92121C4B84C0}"/>
              </a:ext>
            </a:extLst>
          </p:cNvPr>
          <p:cNvCxnSpPr/>
          <p:nvPr/>
        </p:nvCxnSpPr>
        <p:spPr>
          <a:xfrm flipH="1">
            <a:off x="1953891" y="3125097"/>
            <a:ext cx="1146497" cy="1146497"/>
          </a:xfrm>
          <a:prstGeom prst="straightConnector1">
            <a:avLst/>
          </a:prstGeom>
          <a:noFill/>
          <a:ln w="19050" cap="flat" cmpd="sng" algn="ctr">
            <a:solidFill>
              <a:srgbClr val="3F3F3F">
                <a:lumMod val="60000"/>
                <a:lumOff val="40000"/>
              </a:srgbClr>
            </a:solidFill>
            <a:prstDash val="sysDot"/>
            <a:miter lim="800000"/>
            <a:headEnd type="triangle"/>
            <a:tailEnd type="none"/>
          </a:ln>
          <a:effectLst/>
        </p:spPr>
      </p:cxnSp>
      <p:sp>
        <p:nvSpPr>
          <p:cNvPr id="10" name="Chevron 15">
            <a:extLst>
              <a:ext uri="{FF2B5EF4-FFF2-40B4-BE49-F238E27FC236}">
                <a16:creationId xmlns:a16="http://schemas.microsoft.com/office/drawing/2014/main" id="{248D70A3-0C4E-499E-A08C-64803080FBCD}"/>
              </a:ext>
            </a:extLst>
          </p:cNvPr>
          <p:cNvSpPr/>
          <p:nvPr/>
        </p:nvSpPr>
        <p:spPr>
          <a:xfrm>
            <a:off x="2776538" y="1419225"/>
            <a:ext cx="1504950" cy="352425"/>
          </a:xfrm>
          <a:prstGeom prst="chevron">
            <a:avLst/>
          </a:prstGeom>
          <a:solidFill>
            <a:srgbClr val="41B1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Chevron 16">
            <a:extLst>
              <a:ext uri="{FF2B5EF4-FFF2-40B4-BE49-F238E27FC236}">
                <a16:creationId xmlns:a16="http://schemas.microsoft.com/office/drawing/2014/main" id="{27A1AE76-8936-4DAE-BD77-79E9CD18FBB9}"/>
              </a:ext>
            </a:extLst>
          </p:cNvPr>
          <p:cNvSpPr/>
          <p:nvPr/>
        </p:nvSpPr>
        <p:spPr>
          <a:xfrm>
            <a:off x="2776538" y="4122155"/>
            <a:ext cx="1504950" cy="352425"/>
          </a:xfrm>
          <a:prstGeom prst="chevron">
            <a:avLst/>
          </a:prstGeom>
          <a:solidFill>
            <a:srgbClr val="41B1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2" name="Straight Arrow Connector 17">
            <a:extLst>
              <a:ext uri="{FF2B5EF4-FFF2-40B4-BE49-F238E27FC236}">
                <a16:creationId xmlns:a16="http://schemas.microsoft.com/office/drawing/2014/main" id="{2A90080B-B11B-4B6C-8BDD-4651002C1E07}"/>
              </a:ext>
            </a:extLst>
          </p:cNvPr>
          <p:cNvCxnSpPr/>
          <p:nvPr/>
        </p:nvCxnSpPr>
        <p:spPr>
          <a:xfrm>
            <a:off x="4295775" y="1611232"/>
            <a:ext cx="1146497" cy="1146497"/>
          </a:xfrm>
          <a:prstGeom prst="straightConnector1">
            <a:avLst/>
          </a:prstGeom>
          <a:noFill/>
          <a:ln w="19050" cap="flat" cmpd="sng" algn="ctr">
            <a:solidFill>
              <a:srgbClr val="3F3F3F">
                <a:lumMod val="60000"/>
                <a:lumOff val="40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D949ACF5-759F-439A-B309-4CFBA612D1F0}"/>
              </a:ext>
            </a:extLst>
          </p:cNvPr>
          <p:cNvCxnSpPr/>
          <p:nvPr/>
        </p:nvCxnSpPr>
        <p:spPr>
          <a:xfrm flipH="1">
            <a:off x="4295775" y="3125097"/>
            <a:ext cx="1146497" cy="1146497"/>
          </a:xfrm>
          <a:prstGeom prst="straightConnector1">
            <a:avLst/>
          </a:prstGeom>
          <a:noFill/>
          <a:ln w="19050" cap="flat" cmpd="sng" algn="ctr">
            <a:solidFill>
              <a:srgbClr val="3F3F3F">
                <a:lumMod val="60000"/>
                <a:lumOff val="40000"/>
              </a:srgbClr>
            </a:solidFill>
            <a:prstDash val="sysDot"/>
            <a:miter lim="800000"/>
            <a:headEnd type="triangle"/>
            <a:tailEnd type="none"/>
          </a:ln>
          <a:effectLst/>
        </p:spPr>
      </p:cxnSp>
      <p:sp>
        <p:nvSpPr>
          <p:cNvPr id="14" name="Chevron 20">
            <a:extLst>
              <a:ext uri="{FF2B5EF4-FFF2-40B4-BE49-F238E27FC236}">
                <a16:creationId xmlns:a16="http://schemas.microsoft.com/office/drawing/2014/main" id="{89044E6B-6C08-40E4-9B95-5A2CB0978A24}"/>
              </a:ext>
            </a:extLst>
          </p:cNvPr>
          <p:cNvSpPr/>
          <p:nvPr/>
        </p:nvSpPr>
        <p:spPr>
          <a:xfrm>
            <a:off x="5114925" y="1419225"/>
            <a:ext cx="1504950" cy="352425"/>
          </a:xfrm>
          <a:prstGeom prst="chevron">
            <a:avLst/>
          </a:prstGeom>
          <a:solidFill>
            <a:srgbClr val="9BBB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Chevron 21">
            <a:extLst>
              <a:ext uri="{FF2B5EF4-FFF2-40B4-BE49-F238E27FC236}">
                <a16:creationId xmlns:a16="http://schemas.microsoft.com/office/drawing/2014/main" id="{0F18B17B-59DF-43B8-84ED-BC18D0F3CAE4}"/>
              </a:ext>
            </a:extLst>
          </p:cNvPr>
          <p:cNvSpPr/>
          <p:nvPr/>
        </p:nvSpPr>
        <p:spPr>
          <a:xfrm>
            <a:off x="5114925" y="4122155"/>
            <a:ext cx="1504950" cy="352425"/>
          </a:xfrm>
          <a:prstGeom prst="chevron">
            <a:avLst/>
          </a:prstGeom>
          <a:solidFill>
            <a:srgbClr val="9BBB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Straight Arrow Connector 22">
            <a:extLst>
              <a:ext uri="{FF2B5EF4-FFF2-40B4-BE49-F238E27FC236}">
                <a16:creationId xmlns:a16="http://schemas.microsoft.com/office/drawing/2014/main" id="{28C93733-86AB-452F-95EE-5A07505FF9CA}"/>
              </a:ext>
            </a:extLst>
          </p:cNvPr>
          <p:cNvCxnSpPr/>
          <p:nvPr/>
        </p:nvCxnSpPr>
        <p:spPr>
          <a:xfrm>
            <a:off x="6634162" y="1611232"/>
            <a:ext cx="1146497" cy="1146497"/>
          </a:xfrm>
          <a:prstGeom prst="straightConnector1">
            <a:avLst/>
          </a:prstGeom>
          <a:noFill/>
          <a:ln w="19050" cap="flat" cmpd="sng" algn="ctr">
            <a:solidFill>
              <a:srgbClr val="3F3F3F">
                <a:lumMod val="60000"/>
                <a:lumOff val="40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7" name="Straight Arrow Connector 23">
            <a:extLst>
              <a:ext uri="{FF2B5EF4-FFF2-40B4-BE49-F238E27FC236}">
                <a16:creationId xmlns:a16="http://schemas.microsoft.com/office/drawing/2014/main" id="{8B3D484B-E7AA-4B35-8043-A3D788095F85}"/>
              </a:ext>
            </a:extLst>
          </p:cNvPr>
          <p:cNvCxnSpPr/>
          <p:nvPr/>
        </p:nvCxnSpPr>
        <p:spPr>
          <a:xfrm flipH="1">
            <a:off x="6634162" y="3125097"/>
            <a:ext cx="1146497" cy="1146497"/>
          </a:xfrm>
          <a:prstGeom prst="straightConnector1">
            <a:avLst/>
          </a:prstGeom>
          <a:noFill/>
          <a:ln w="19050" cap="flat" cmpd="sng" algn="ctr">
            <a:solidFill>
              <a:srgbClr val="3F3F3F">
                <a:lumMod val="60000"/>
                <a:lumOff val="40000"/>
              </a:srgbClr>
            </a:solidFill>
            <a:prstDash val="sysDot"/>
            <a:miter lim="800000"/>
            <a:headEnd type="triangle"/>
            <a:tailEnd type="none"/>
          </a:ln>
          <a:effectLst/>
        </p:spPr>
      </p:cxnSp>
      <p:sp>
        <p:nvSpPr>
          <p:cNvPr id="18" name="TextBox 25">
            <a:extLst>
              <a:ext uri="{FF2B5EF4-FFF2-40B4-BE49-F238E27FC236}">
                <a16:creationId xmlns:a16="http://schemas.microsoft.com/office/drawing/2014/main" id="{D358E55A-755C-4DF1-833D-C3B6E4B4B423}"/>
              </a:ext>
            </a:extLst>
          </p:cNvPr>
          <p:cNvSpPr txBox="1"/>
          <p:nvPr/>
        </p:nvSpPr>
        <p:spPr>
          <a:xfrm>
            <a:off x="255024" y="1890631"/>
            <a:ext cx="16498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向量、行列式、矩阵运算</a:t>
            </a:r>
            <a:r>
              <a:rPr lang="en-US" altLang="zh-CN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&amp;…</a:t>
            </a:r>
            <a:endParaRPr lang="id-ID" altLang="zh-CN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558F66AD-6A2D-4426-91A3-04DC7EB82454}"/>
              </a:ext>
            </a:extLst>
          </p:cNvPr>
          <p:cNvSpPr txBox="1"/>
          <p:nvPr/>
        </p:nvSpPr>
        <p:spPr>
          <a:xfrm>
            <a:off x="664171" y="2149361"/>
            <a:ext cx="1454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继续学习算法和数据结构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461E321B-B96D-4017-B7A1-C82AF976E552}"/>
              </a:ext>
            </a:extLst>
          </p:cNvPr>
          <p:cNvSpPr txBox="1"/>
          <p:nvPr/>
        </p:nvSpPr>
        <p:spPr>
          <a:xfrm>
            <a:off x="1281237" y="3263193"/>
            <a:ext cx="1072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世界观察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E5F487CF-F104-467C-B50C-15C0DB2025A6}"/>
              </a:ext>
            </a:extLst>
          </p:cNvPr>
          <p:cNvSpPr txBox="1"/>
          <p:nvPr/>
        </p:nvSpPr>
        <p:spPr>
          <a:xfrm>
            <a:off x="1492209" y="374721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6A308366-E5D0-4121-A61C-9EBC8630CF43}"/>
              </a:ext>
            </a:extLst>
          </p:cNvPr>
          <p:cNvSpPr txBox="1"/>
          <p:nvPr/>
        </p:nvSpPr>
        <p:spPr>
          <a:xfrm>
            <a:off x="1414763" y="2404907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理解而不是记忆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F8BA5C44-C345-4207-B1A9-C4A2FFE37754}"/>
              </a:ext>
            </a:extLst>
          </p:cNvPr>
          <p:cNvSpPr txBox="1"/>
          <p:nvPr/>
        </p:nvSpPr>
        <p:spPr>
          <a:xfrm>
            <a:off x="1380752" y="3508217"/>
            <a:ext cx="7617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纹理和光照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Straight Arrow Connector 33">
            <a:extLst>
              <a:ext uri="{FF2B5EF4-FFF2-40B4-BE49-F238E27FC236}">
                <a16:creationId xmlns:a16="http://schemas.microsoft.com/office/drawing/2014/main" id="{C83AADC0-E304-432A-9A7D-9D4C29D1655F}"/>
              </a:ext>
            </a:extLst>
          </p:cNvPr>
          <p:cNvCxnSpPr/>
          <p:nvPr/>
        </p:nvCxnSpPr>
        <p:spPr>
          <a:xfrm>
            <a:off x="1929155" y="1993106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5" name="Straight Arrow Connector 34">
            <a:extLst>
              <a:ext uri="{FF2B5EF4-FFF2-40B4-BE49-F238E27FC236}">
                <a16:creationId xmlns:a16="http://schemas.microsoft.com/office/drawing/2014/main" id="{E9AACE30-FAC1-4C95-B1E0-331D587AD6ED}"/>
              </a:ext>
            </a:extLst>
          </p:cNvPr>
          <p:cNvCxnSpPr/>
          <p:nvPr/>
        </p:nvCxnSpPr>
        <p:spPr>
          <a:xfrm>
            <a:off x="2129958" y="2253235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6" name="Straight Arrow Connector 35">
            <a:extLst>
              <a:ext uri="{FF2B5EF4-FFF2-40B4-BE49-F238E27FC236}">
                <a16:creationId xmlns:a16="http://schemas.microsoft.com/office/drawing/2014/main" id="{53B19F0D-6A51-403A-8DD7-125A0D2F17AC}"/>
              </a:ext>
            </a:extLst>
          </p:cNvPr>
          <p:cNvCxnSpPr/>
          <p:nvPr/>
        </p:nvCxnSpPr>
        <p:spPr>
          <a:xfrm>
            <a:off x="2388809" y="2508781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7" name="Straight Arrow Connector 36">
            <a:extLst>
              <a:ext uri="{FF2B5EF4-FFF2-40B4-BE49-F238E27FC236}">
                <a16:creationId xmlns:a16="http://schemas.microsoft.com/office/drawing/2014/main" id="{EA2785EF-C68A-4489-A12B-4459517C8D94}"/>
              </a:ext>
            </a:extLst>
          </p:cNvPr>
          <p:cNvCxnSpPr/>
          <p:nvPr/>
        </p:nvCxnSpPr>
        <p:spPr>
          <a:xfrm>
            <a:off x="1912805" y="3856793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8" name="Straight Arrow Connector 37">
            <a:extLst>
              <a:ext uri="{FF2B5EF4-FFF2-40B4-BE49-F238E27FC236}">
                <a16:creationId xmlns:a16="http://schemas.microsoft.com/office/drawing/2014/main" id="{2E0A9D1F-E049-4C8E-A282-59900C945715}"/>
              </a:ext>
            </a:extLst>
          </p:cNvPr>
          <p:cNvCxnSpPr/>
          <p:nvPr/>
        </p:nvCxnSpPr>
        <p:spPr>
          <a:xfrm>
            <a:off x="2123526" y="3614825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9" name="Straight Arrow Connector 38">
            <a:extLst>
              <a:ext uri="{FF2B5EF4-FFF2-40B4-BE49-F238E27FC236}">
                <a16:creationId xmlns:a16="http://schemas.microsoft.com/office/drawing/2014/main" id="{82705383-AA27-4562-A594-6B1B9192062E}"/>
              </a:ext>
            </a:extLst>
          </p:cNvPr>
          <p:cNvCxnSpPr/>
          <p:nvPr/>
        </p:nvCxnSpPr>
        <p:spPr>
          <a:xfrm>
            <a:off x="2374521" y="3378140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30" name="TextBox 39">
            <a:extLst>
              <a:ext uri="{FF2B5EF4-FFF2-40B4-BE49-F238E27FC236}">
                <a16:creationId xmlns:a16="http://schemas.microsoft.com/office/drawing/2014/main" id="{1664A857-0FEF-4742-A086-34C8E771258D}"/>
              </a:ext>
            </a:extLst>
          </p:cNvPr>
          <p:cNvSpPr txBox="1"/>
          <p:nvPr/>
        </p:nvSpPr>
        <p:spPr>
          <a:xfrm>
            <a:off x="3282794" y="1890631"/>
            <a:ext cx="8659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40">
            <a:extLst>
              <a:ext uri="{FF2B5EF4-FFF2-40B4-BE49-F238E27FC236}">
                <a16:creationId xmlns:a16="http://schemas.microsoft.com/office/drawing/2014/main" id="{EF6F3C7E-8F6A-447E-9681-40896C577303}"/>
              </a:ext>
            </a:extLst>
          </p:cNvPr>
          <p:cNvSpPr txBox="1"/>
          <p:nvPr/>
        </p:nvSpPr>
        <p:spPr>
          <a:xfrm>
            <a:off x="3328062" y="2149361"/>
            <a:ext cx="1034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GLSL</a:t>
            </a:r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着色器语言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04F45850-0B73-4B10-96D0-F4FD57F91ED3}"/>
              </a:ext>
            </a:extLst>
          </p:cNvPr>
          <p:cNvSpPr txBox="1"/>
          <p:nvPr/>
        </p:nvSpPr>
        <p:spPr>
          <a:xfrm>
            <a:off x="3140419" y="3263193"/>
            <a:ext cx="1457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手把手</a:t>
            </a:r>
            <a:r>
              <a:rPr lang="en-US" altLang="zh-CN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coding+</a:t>
            </a:r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底层抽象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42">
            <a:extLst>
              <a:ext uri="{FF2B5EF4-FFF2-40B4-BE49-F238E27FC236}">
                <a16:creationId xmlns:a16="http://schemas.microsoft.com/office/drawing/2014/main" id="{2A324117-F68F-4243-B5B8-CBEDD413A1CC}"/>
              </a:ext>
            </a:extLst>
          </p:cNvPr>
          <p:cNvSpPr txBox="1"/>
          <p:nvPr/>
        </p:nvSpPr>
        <p:spPr>
          <a:xfrm>
            <a:off x="3091703" y="3747212"/>
            <a:ext cx="10599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打造图形引擎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43">
            <a:extLst>
              <a:ext uri="{FF2B5EF4-FFF2-40B4-BE49-F238E27FC236}">
                <a16:creationId xmlns:a16="http://schemas.microsoft.com/office/drawing/2014/main" id="{A3AF9356-B6CE-4C0E-97F3-EF8053929661}"/>
              </a:ext>
            </a:extLst>
          </p:cNvPr>
          <p:cNvSpPr txBox="1"/>
          <p:nvPr/>
        </p:nvSpPr>
        <p:spPr>
          <a:xfrm>
            <a:off x="3774080" y="2404907"/>
            <a:ext cx="8771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图形渲染管道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44">
            <a:extLst>
              <a:ext uri="{FF2B5EF4-FFF2-40B4-BE49-F238E27FC236}">
                <a16:creationId xmlns:a16="http://schemas.microsoft.com/office/drawing/2014/main" id="{A4F448C6-6704-4DF9-80EB-28BF5C4922A3}"/>
              </a:ext>
            </a:extLst>
          </p:cNvPr>
          <p:cNvSpPr txBox="1"/>
          <p:nvPr/>
        </p:nvSpPr>
        <p:spPr>
          <a:xfrm>
            <a:off x="3162991" y="3508217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走出「命令式」编程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Straight Arrow Connector 45">
            <a:extLst>
              <a:ext uri="{FF2B5EF4-FFF2-40B4-BE49-F238E27FC236}">
                <a16:creationId xmlns:a16="http://schemas.microsoft.com/office/drawing/2014/main" id="{470EC8F2-9813-4B36-BC23-9B802FDF0E60}"/>
              </a:ext>
            </a:extLst>
          </p:cNvPr>
          <p:cNvCxnSpPr/>
          <p:nvPr/>
        </p:nvCxnSpPr>
        <p:spPr>
          <a:xfrm>
            <a:off x="4173057" y="1993106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7" name="Straight Arrow Connector 46">
            <a:extLst>
              <a:ext uri="{FF2B5EF4-FFF2-40B4-BE49-F238E27FC236}">
                <a16:creationId xmlns:a16="http://schemas.microsoft.com/office/drawing/2014/main" id="{C6F985A9-AE54-4675-8B93-B82524C3A5B6}"/>
              </a:ext>
            </a:extLst>
          </p:cNvPr>
          <p:cNvCxnSpPr/>
          <p:nvPr/>
        </p:nvCxnSpPr>
        <p:spPr>
          <a:xfrm>
            <a:off x="4373860" y="2253235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8" name="Straight Arrow Connector 47">
            <a:extLst>
              <a:ext uri="{FF2B5EF4-FFF2-40B4-BE49-F238E27FC236}">
                <a16:creationId xmlns:a16="http://schemas.microsoft.com/office/drawing/2014/main" id="{599B3680-B3E9-4CB0-BAC5-4B3F735CFACD}"/>
              </a:ext>
            </a:extLst>
          </p:cNvPr>
          <p:cNvCxnSpPr/>
          <p:nvPr/>
        </p:nvCxnSpPr>
        <p:spPr>
          <a:xfrm>
            <a:off x="4632711" y="2508781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9" name="Straight Arrow Connector 48">
            <a:extLst>
              <a:ext uri="{FF2B5EF4-FFF2-40B4-BE49-F238E27FC236}">
                <a16:creationId xmlns:a16="http://schemas.microsoft.com/office/drawing/2014/main" id="{E3E8C42E-1991-46D2-9190-94901B8D0BB5}"/>
              </a:ext>
            </a:extLst>
          </p:cNvPr>
          <p:cNvCxnSpPr/>
          <p:nvPr/>
        </p:nvCxnSpPr>
        <p:spPr>
          <a:xfrm>
            <a:off x="4156707" y="3856793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40" name="Straight Arrow Connector 49">
            <a:extLst>
              <a:ext uri="{FF2B5EF4-FFF2-40B4-BE49-F238E27FC236}">
                <a16:creationId xmlns:a16="http://schemas.microsoft.com/office/drawing/2014/main" id="{EC0F3CE3-B129-42A3-8CC1-79A8AE051011}"/>
              </a:ext>
            </a:extLst>
          </p:cNvPr>
          <p:cNvCxnSpPr/>
          <p:nvPr/>
        </p:nvCxnSpPr>
        <p:spPr>
          <a:xfrm>
            <a:off x="4367428" y="3614825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41" name="Straight Arrow Connector 50">
            <a:extLst>
              <a:ext uri="{FF2B5EF4-FFF2-40B4-BE49-F238E27FC236}">
                <a16:creationId xmlns:a16="http://schemas.microsoft.com/office/drawing/2014/main" id="{91A9DBFD-F430-4F2D-B0E1-C65621C15693}"/>
              </a:ext>
            </a:extLst>
          </p:cNvPr>
          <p:cNvCxnSpPr/>
          <p:nvPr/>
        </p:nvCxnSpPr>
        <p:spPr>
          <a:xfrm>
            <a:off x="4618424" y="3378140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42" name="TextBox 51">
            <a:extLst>
              <a:ext uri="{FF2B5EF4-FFF2-40B4-BE49-F238E27FC236}">
                <a16:creationId xmlns:a16="http://schemas.microsoft.com/office/drawing/2014/main" id="{22C2B0E8-BD60-4058-82E7-07F100118A9E}"/>
              </a:ext>
            </a:extLst>
          </p:cNvPr>
          <p:cNvSpPr txBox="1"/>
          <p:nvPr/>
        </p:nvSpPr>
        <p:spPr>
          <a:xfrm>
            <a:off x="5632729" y="1859385"/>
            <a:ext cx="8771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游戏引擎抽象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52">
            <a:extLst>
              <a:ext uri="{FF2B5EF4-FFF2-40B4-BE49-F238E27FC236}">
                <a16:creationId xmlns:a16="http://schemas.microsoft.com/office/drawing/2014/main" id="{E2EBE82C-7119-4679-A855-A4B0FD8BBA1E}"/>
              </a:ext>
            </a:extLst>
          </p:cNvPr>
          <p:cNvSpPr txBox="1"/>
          <p:nvPr/>
        </p:nvSpPr>
        <p:spPr>
          <a:xfrm>
            <a:off x="5615477" y="2118115"/>
            <a:ext cx="11079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手把手带你写游戏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53">
            <a:extLst>
              <a:ext uri="{FF2B5EF4-FFF2-40B4-BE49-F238E27FC236}">
                <a16:creationId xmlns:a16="http://schemas.microsoft.com/office/drawing/2014/main" id="{166EDBF3-4C48-44F9-ABCE-F13F67755BF8}"/>
              </a:ext>
            </a:extLst>
          </p:cNvPr>
          <p:cNvSpPr txBox="1"/>
          <p:nvPr/>
        </p:nvSpPr>
        <p:spPr>
          <a:xfrm>
            <a:off x="6312695" y="323194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领域建模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54">
            <a:extLst>
              <a:ext uri="{FF2B5EF4-FFF2-40B4-BE49-F238E27FC236}">
                <a16:creationId xmlns:a16="http://schemas.microsoft.com/office/drawing/2014/main" id="{0320440D-3440-4E0E-BBE3-4B6340DC5E52}"/>
              </a:ext>
            </a:extLst>
          </p:cNvPr>
          <p:cNvSpPr txBox="1"/>
          <p:nvPr/>
        </p:nvSpPr>
        <p:spPr>
          <a:xfrm>
            <a:off x="5751017" y="3715967"/>
            <a:ext cx="7617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55">
            <a:extLst>
              <a:ext uri="{FF2B5EF4-FFF2-40B4-BE49-F238E27FC236}">
                <a16:creationId xmlns:a16="http://schemas.microsoft.com/office/drawing/2014/main" id="{E35D8A84-F175-4666-B97B-E42CECC50863}"/>
              </a:ext>
            </a:extLst>
          </p:cNvPr>
          <p:cNvSpPr txBox="1"/>
          <p:nvPr/>
        </p:nvSpPr>
        <p:spPr>
          <a:xfrm>
            <a:off x="5673571" y="2373661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如何融合进系统设计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56">
            <a:extLst>
              <a:ext uri="{FF2B5EF4-FFF2-40B4-BE49-F238E27FC236}">
                <a16:creationId xmlns:a16="http://schemas.microsoft.com/office/drawing/2014/main" id="{5D8C0F49-FFBB-448D-8DF8-D47A9A8623F6}"/>
              </a:ext>
            </a:extLst>
          </p:cNvPr>
          <p:cNvSpPr txBox="1"/>
          <p:nvPr/>
        </p:nvSpPr>
        <p:spPr>
          <a:xfrm>
            <a:off x="5870394" y="3476972"/>
            <a:ext cx="8771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</a:t>
            </a:r>
            <a:endParaRPr lang="id-ID" sz="9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Straight Arrow Connector 57">
            <a:extLst>
              <a:ext uri="{FF2B5EF4-FFF2-40B4-BE49-F238E27FC236}">
                <a16:creationId xmlns:a16="http://schemas.microsoft.com/office/drawing/2014/main" id="{ACB2A565-0AF9-4DF1-9A38-621DE6619D7B}"/>
              </a:ext>
            </a:extLst>
          </p:cNvPr>
          <p:cNvCxnSpPr/>
          <p:nvPr/>
        </p:nvCxnSpPr>
        <p:spPr>
          <a:xfrm>
            <a:off x="6534213" y="1961861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49" name="Straight Arrow Connector 58">
            <a:extLst>
              <a:ext uri="{FF2B5EF4-FFF2-40B4-BE49-F238E27FC236}">
                <a16:creationId xmlns:a16="http://schemas.microsoft.com/office/drawing/2014/main" id="{CB614A33-D5F8-4A26-9B57-EEC53327B54C}"/>
              </a:ext>
            </a:extLst>
          </p:cNvPr>
          <p:cNvCxnSpPr/>
          <p:nvPr/>
        </p:nvCxnSpPr>
        <p:spPr>
          <a:xfrm>
            <a:off x="6735015" y="2221989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50" name="Straight Arrow Connector 59">
            <a:extLst>
              <a:ext uri="{FF2B5EF4-FFF2-40B4-BE49-F238E27FC236}">
                <a16:creationId xmlns:a16="http://schemas.microsoft.com/office/drawing/2014/main" id="{5163B128-81BA-4996-9DA1-830786D3707D}"/>
              </a:ext>
            </a:extLst>
          </p:cNvPr>
          <p:cNvCxnSpPr/>
          <p:nvPr/>
        </p:nvCxnSpPr>
        <p:spPr>
          <a:xfrm>
            <a:off x="6993867" y="2477535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51" name="Straight Arrow Connector 60">
            <a:extLst>
              <a:ext uri="{FF2B5EF4-FFF2-40B4-BE49-F238E27FC236}">
                <a16:creationId xmlns:a16="http://schemas.microsoft.com/office/drawing/2014/main" id="{12187B7C-D982-433C-B813-79AEDD911D8E}"/>
              </a:ext>
            </a:extLst>
          </p:cNvPr>
          <p:cNvCxnSpPr/>
          <p:nvPr/>
        </p:nvCxnSpPr>
        <p:spPr>
          <a:xfrm>
            <a:off x="6517863" y="3825547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52" name="Straight Arrow Connector 61">
            <a:extLst>
              <a:ext uri="{FF2B5EF4-FFF2-40B4-BE49-F238E27FC236}">
                <a16:creationId xmlns:a16="http://schemas.microsoft.com/office/drawing/2014/main" id="{3B3AEBE6-6032-4FF9-A7F1-6BF04FE6655B}"/>
              </a:ext>
            </a:extLst>
          </p:cNvPr>
          <p:cNvCxnSpPr/>
          <p:nvPr/>
        </p:nvCxnSpPr>
        <p:spPr>
          <a:xfrm>
            <a:off x="6728583" y="3583579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53" name="Straight Arrow Connector 62">
            <a:extLst>
              <a:ext uri="{FF2B5EF4-FFF2-40B4-BE49-F238E27FC236}">
                <a16:creationId xmlns:a16="http://schemas.microsoft.com/office/drawing/2014/main" id="{AA997179-BE5A-4932-8CC7-3450FA478C77}"/>
              </a:ext>
            </a:extLst>
          </p:cNvPr>
          <p:cNvCxnSpPr/>
          <p:nvPr/>
        </p:nvCxnSpPr>
        <p:spPr>
          <a:xfrm>
            <a:off x="6979579" y="3346895"/>
            <a:ext cx="305236" cy="0"/>
          </a:xfrm>
          <a:prstGeom prst="straightConnector1">
            <a:avLst/>
          </a:prstGeom>
          <a:noFill/>
          <a:ln w="12700" cap="flat" cmpd="sng" algn="ctr">
            <a:solidFill>
              <a:srgbClr val="3F3F3F">
                <a:lumMod val="60000"/>
                <a:lumOff val="40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54" name="TextBox 63">
            <a:extLst>
              <a:ext uri="{FF2B5EF4-FFF2-40B4-BE49-F238E27FC236}">
                <a16:creationId xmlns:a16="http://schemas.microsoft.com/office/drawing/2014/main" id="{4520F81A-39BE-4664-BA9F-9B670D3CAF47}"/>
              </a:ext>
            </a:extLst>
          </p:cNvPr>
          <p:cNvSpPr txBox="1"/>
          <p:nvPr/>
        </p:nvSpPr>
        <p:spPr>
          <a:xfrm>
            <a:off x="713646" y="146852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数学和算法</a:t>
            </a:r>
            <a:endParaRPr lang="id-ID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65">
            <a:extLst>
              <a:ext uri="{FF2B5EF4-FFF2-40B4-BE49-F238E27FC236}">
                <a16:creationId xmlns:a16="http://schemas.microsoft.com/office/drawing/2014/main" id="{135C66D9-6597-4918-A701-E4F7B179B1B0}"/>
              </a:ext>
            </a:extLst>
          </p:cNvPr>
          <p:cNvSpPr txBox="1"/>
          <p:nvPr/>
        </p:nvSpPr>
        <p:spPr>
          <a:xfrm>
            <a:off x="3170836" y="1468529"/>
            <a:ext cx="739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WebGL</a:t>
            </a:r>
            <a:endParaRPr lang="id-ID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66">
            <a:extLst>
              <a:ext uri="{FF2B5EF4-FFF2-40B4-BE49-F238E27FC236}">
                <a16:creationId xmlns:a16="http://schemas.microsoft.com/office/drawing/2014/main" id="{AAB91356-9EBF-4360-AD5A-885815B713DB}"/>
              </a:ext>
            </a:extLst>
          </p:cNvPr>
          <p:cNvSpPr txBox="1"/>
          <p:nvPr/>
        </p:nvSpPr>
        <p:spPr>
          <a:xfrm>
            <a:off x="2986715" y="417321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图形引擎开发</a:t>
            </a:r>
            <a:endParaRPr lang="id-ID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B30783B2-4415-4412-813B-69B89A5563EF}"/>
              </a:ext>
            </a:extLst>
          </p:cNvPr>
          <p:cNvSpPr txBox="1"/>
          <p:nvPr/>
        </p:nvSpPr>
        <p:spPr>
          <a:xfrm>
            <a:off x="5492123" y="146179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  <a:endParaRPr lang="id-ID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9886C381-80E0-4ACE-856D-159E60A0F4EA}"/>
              </a:ext>
            </a:extLst>
          </p:cNvPr>
          <p:cNvSpPr txBox="1"/>
          <p:nvPr/>
        </p:nvSpPr>
        <p:spPr>
          <a:xfrm>
            <a:off x="5492123" y="416647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架构知识</a:t>
            </a:r>
            <a:endParaRPr lang="id-ID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214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3" presetID="12" presetClass="entr" presetSubtype="8" fill="hold" grpId="0" nodeType="afterEffect"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grpId="0" nodeType="withEffect"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000"/>
                            </p:stCondLst>
                            <p:childTnLst>
                              <p:par>
                                <p:cTn id="149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80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2" grpId="0"/>
      <p:bldP spid="23" grpId="0"/>
      <p:bldP spid="30" grpId="0"/>
      <p:bldP spid="31" grpId="0"/>
      <p:bldP spid="32" grpId="0"/>
      <p:bldP spid="33" grpId="0"/>
      <p:bldP spid="34" grpId="0"/>
      <p:bldP spid="35" grpId="0"/>
      <p:bldP spid="42" grpId="0"/>
      <p:bldP spid="43" grpId="0"/>
      <p:bldP spid="44" grpId="0"/>
      <p:bldP spid="45" grpId="0"/>
      <p:bldP spid="46" grpId="0"/>
      <p:bldP spid="47" grpId="0"/>
      <p:bldP spid="54" grpId="0"/>
      <p:bldP spid="56" grpId="0"/>
      <p:bldP spid="57" grpId="0"/>
      <p:bldP spid="58" grpId="0"/>
      <p:bldP spid="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3947A-5B37-46C8-8C23-C8DAA68C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C2C78-112C-465A-9E8F-6ADDCE453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图形学作为人机交互的桥梁，人要使用计算机就需要透过图形学</a:t>
            </a:r>
            <a:r>
              <a:rPr lang="en-US" altLang="zh-CN" dirty="0"/>
              <a:t>——</a:t>
            </a:r>
            <a:r>
              <a:rPr lang="zh-CN" altLang="en-US" dirty="0"/>
              <a:t>应用广发、发展迅速、意义重大。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881664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189AC-9428-4099-8C76-45B0AB422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图形学的历史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68C807-9C44-4685-84FF-835C30E54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01360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0EA83-27C4-4A9D-A438-41499A29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1950s——</a:t>
            </a:r>
            <a:r>
              <a:rPr lang="zh-CN" altLang="en-US" dirty="0"/>
              <a:t>实验室时代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46AA5-5AA2-4F8C-AF98-2EA50E43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CRT</a:t>
            </a:r>
            <a:r>
              <a:rPr lang="zh-CN" altLang="en-US" dirty="0"/>
              <a:t>和光笔开始被应用，出现了第一批展示性质的应用和游戏。 </a:t>
            </a:r>
            <a:endParaRPr lang="en-US" altLang="zh-CN" dirty="0"/>
          </a:p>
          <a:p>
            <a:r>
              <a:rPr lang="zh-CN" altLang="en-US" dirty="0"/>
              <a:t>开始出现图形硬件。</a:t>
            </a:r>
            <a:endParaRPr lang="en-US" altLang="zh-CN" dirty="0"/>
          </a:p>
          <a:p>
            <a:r>
              <a:rPr lang="zh-CN" altLang="en-US" dirty="0"/>
              <a:t>贤者系统（控制室）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894436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15D3A-EFD6-48BB-AC5C-0CA01225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1950s——</a:t>
            </a:r>
            <a:r>
              <a:rPr lang="zh-CN" altLang="en-US" dirty="0"/>
              <a:t>实验室时代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9A268-BAE9-43FB-94C5-2B530AAA6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双人网球</a:t>
            </a:r>
            <a:r>
              <a:rPr lang="en-US" altLang="zh-CN" dirty="0"/>
              <a:t>——</a:t>
            </a:r>
            <a:r>
              <a:rPr lang="zh-CN" altLang="en-US" dirty="0"/>
              <a:t>游戏</a:t>
            </a:r>
          </a:p>
        </p:txBody>
      </p:sp>
    </p:spTree>
    <p:extLst>
      <p:ext uri="{BB962C8B-B14F-4D97-AF65-F5344CB8AC3E}">
        <p14:creationId xmlns:p14="http://schemas.microsoft.com/office/powerpoint/2010/main" val="16598319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C239D-5DAF-4A0C-89B0-CB3B0305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贤者系统</a:t>
            </a:r>
            <a:r>
              <a:rPr lang="en-US" altLang="zh-CN" dirty="0"/>
              <a:t>——1950s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9DFE5E-A475-41C0-842C-4392C15A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42717"/>
            <a:ext cx="2705174" cy="348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C373BC-5A5E-45C7-89AD-FC621D85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35644"/>
            <a:ext cx="3251200" cy="249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2938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94583-0A16-4584-9BF8-84BA169A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双人网球</a:t>
            </a:r>
            <a:r>
              <a:rPr lang="en-US" altLang="zh-CN" dirty="0"/>
              <a:t>——1958</a:t>
            </a:r>
            <a:endParaRPr lang="zh-CN" altLang="en-US" dirty="0"/>
          </a:p>
        </p:txBody>
      </p:sp>
      <p:pic>
        <p:nvPicPr>
          <p:cNvPr id="2050" name="Picture 2" descr="åäººç½ç">
            <a:extLst>
              <a:ext uri="{FF2B5EF4-FFF2-40B4-BE49-F238E27FC236}">
                <a16:creationId xmlns:a16="http://schemas.microsoft.com/office/drawing/2014/main" id="{A3005D8F-63ED-46EE-B71E-2BE0F77E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3598"/>
            <a:ext cx="3430587" cy="30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BCD6E2-FC90-446D-91AE-3B7CA364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82160"/>
            <a:ext cx="3920757" cy="294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04589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64ECE-F556-43F8-B3B3-580465B7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1960s——</a:t>
            </a:r>
            <a:r>
              <a:rPr lang="zh-CN" altLang="en-US" dirty="0"/>
              <a:t>奠基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12B4B-76BF-4232-9B68-0D57E3D88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William Fetter</a:t>
            </a:r>
            <a:r>
              <a:rPr lang="zh-CN" altLang="en-US" dirty="0"/>
              <a:t>波音公司，“图形学”名词</a:t>
            </a:r>
            <a:endParaRPr lang="en-US" altLang="zh-CN" dirty="0"/>
          </a:p>
          <a:p>
            <a:r>
              <a:rPr lang="en-US" altLang="zh-CN" dirty="0"/>
              <a:t>1961</a:t>
            </a:r>
            <a:r>
              <a:rPr lang="zh-CN" altLang="en-US" dirty="0"/>
              <a:t>，</a:t>
            </a:r>
            <a:r>
              <a:rPr lang="en-US" altLang="zh-CN" dirty="0"/>
              <a:t>Steve Russell</a:t>
            </a:r>
            <a:r>
              <a:rPr lang="zh-CN" altLang="en-US" dirty="0"/>
              <a:t>，</a:t>
            </a:r>
            <a:r>
              <a:rPr lang="en-US" altLang="zh-CN" dirty="0" err="1"/>
              <a:t>Spacewar</a:t>
            </a:r>
            <a:r>
              <a:rPr lang="en-US" altLang="zh-CN" dirty="0"/>
              <a:t>——</a:t>
            </a:r>
            <a:r>
              <a:rPr lang="zh-CN" altLang="en-US" dirty="0"/>
              <a:t>游戏</a:t>
            </a:r>
            <a:endParaRPr lang="en-US" altLang="zh-CN" dirty="0"/>
          </a:p>
          <a:p>
            <a:r>
              <a:rPr lang="en-US" altLang="zh-CN" dirty="0"/>
              <a:t> 1962</a:t>
            </a:r>
            <a:r>
              <a:rPr lang="zh-CN" altLang="en-US" dirty="0"/>
              <a:t>，</a:t>
            </a:r>
            <a:r>
              <a:rPr lang="en-US" altLang="zh-CN" dirty="0"/>
              <a:t>Pierre </a:t>
            </a:r>
            <a:r>
              <a:rPr lang="en-US" altLang="zh-CN" dirty="0" err="1"/>
              <a:t>Bézier</a:t>
            </a:r>
            <a:r>
              <a:rPr lang="en-US" altLang="zh-CN" dirty="0"/>
              <a:t> ,Paul de </a:t>
            </a:r>
            <a:r>
              <a:rPr lang="en-US" altLang="zh-CN" dirty="0" err="1"/>
              <a:t>Castejiau</a:t>
            </a:r>
            <a:r>
              <a:rPr lang="zh-CN" altLang="en-US" dirty="0"/>
              <a:t>曲线</a:t>
            </a:r>
            <a:r>
              <a:rPr lang="en-US" altLang="zh-CN" dirty="0"/>
              <a:t>——</a:t>
            </a:r>
            <a:r>
              <a:rPr lang="zh-CN" altLang="en-US" dirty="0"/>
              <a:t>贝塞尔曲线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2704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64ECE-F556-43F8-B3B3-580465B7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1960s——</a:t>
            </a:r>
            <a:r>
              <a:rPr lang="zh-CN" altLang="en-US" dirty="0"/>
              <a:t>奠基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12B4B-76BF-4232-9B68-0D57E3D88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1963</a:t>
            </a:r>
            <a:r>
              <a:rPr lang="zh-CN" altLang="en-US" dirty="0"/>
              <a:t>图形学开始应用在电影领域</a:t>
            </a:r>
            <a:r>
              <a:rPr lang="en-US" altLang="zh-CN" dirty="0"/>
              <a:t>——</a:t>
            </a:r>
            <a:r>
              <a:rPr lang="zh-CN" altLang="en-US" dirty="0"/>
              <a:t>代表做：</a:t>
            </a:r>
            <a:r>
              <a:rPr lang="en-US" altLang="zh-CN" dirty="0"/>
              <a:t>《</a:t>
            </a:r>
            <a:r>
              <a:rPr lang="zh-CN" altLang="en-US" dirty="0"/>
              <a:t>力</a:t>
            </a:r>
            <a:r>
              <a:rPr lang="en-US" altLang="zh-CN" dirty="0"/>
              <a:t>-</a:t>
            </a:r>
            <a:r>
              <a:rPr lang="zh-CN" altLang="en-US" dirty="0"/>
              <a:t>物质和运动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1963 Sketchpad </a:t>
            </a:r>
            <a:r>
              <a:rPr lang="zh-CN" altLang="en-US" dirty="0"/>
              <a:t>绘图应用（</a:t>
            </a:r>
            <a:r>
              <a:rPr lang="en-US" altLang="zh-CN" dirty="0"/>
              <a:t>Ivan Sutherland </a:t>
            </a:r>
            <a:r>
              <a:rPr lang="zh-CN" altLang="en-US" dirty="0"/>
              <a:t>图形学之父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1966 Sutherland </a:t>
            </a:r>
            <a:r>
              <a:rPr lang="zh-CN" altLang="en-US" dirty="0"/>
              <a:t>第一个头戴式显示头盔 </a:t>
            </a:r>
            <a:r>
              <a:rPr lang="en-US" altLang="zh-CN" dirty="0"/>
              <a:t>(Head-Mounted-Display)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47940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64ECE-F556-43F8-B3B3-580465B7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1960s——</a:t>
            </a:r>
            <a:r>
              <a:rPr lang="zh-CN" altLang="en-US" dirty="0"/>
              <a:t>奠基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12B4B-76BF-4232-9B68-0D57E3D88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1968 Arthur Appel </a:t>
            </a:r>
            <a:r>
              <a:rPr lang="zh-CN" altLang="en-US" dirty="0"/>
              <a:t>光线投射算法（</a:t>
            </a:r>
            <a:r>
              <a:rPr lang="en-US" altLang="zh-CN" dirty="0"/>
              <a:t>ray casting algorithm) </a:t>
            </a:r>
          </a:p>
          <a:p>
            <a:r>
              <a:rPr lang="en-US" altLang="zh-CN" dirty="0"/>
              <a:t>1968</a:t>
            </a:r>
            <a:r>
              <a:rPr lang="zh-CN" altLang="en-US" dirty="0"/>
              <a:t> </a:t>
            </a:r>
            <a:r>
              <a:rPr lang="en-US" altLang="zh-CN" dirty="0"/>
              <a:t>Dave Evans &amp; Sutherland </a:t>
            </a:r>
            <a:r>
              <a:rPr lang="zh-CN" altLang="en-US" dirty="0"/>
              <a:t>第一个图形硬件公司</a:t>
            </a:r>
            <a:endParaRPr lang="en-US" altLang="zh-CN" dirty="0"/>
          </a:p>
          <a:p>
            <a:r>
              <a:rPr lang="en-US" altLang="zh-CN" dirty="0"/>
              <a:t>ACM(Association of Computing Machinery</a:t>
            </a:r>
            <a:r>
              <a:rPr lang="zh-CN" altLang="en-US" dirty="0"/>
              <a:t>美国计算机协会</a:t>
            </a:r>
            <a:r>
              <a:rPr lang="en-US" altLang="zh-CN" dirty="0"/>
              <a:t>)</a:t>
            </a:r>
            <a:r>
              <a:rPr lang="zh-CN" altLang="en-US" dirty="0"/>
              <a:t>成立</a:t>
            </a:r>
            <a:r>
              <a:rPr lang="en-US" altLang="zh-CN" dirty="0"/>
              <a:t>SIGGRAPH(A Special Interest Group on Graphics)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06225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34049-4C1B-4534-AA56-4C1690EF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Spacewar</a:t>
            </a:r>
            <a:r>
              <a:rPr lang="en-US" altLang="zh-CN" dirty="0"/>
              <a:t>——1961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49F96B-A0A6-401E-AA78-0B10652E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1563638"/>
            <a:ext cx="3543250" cy="238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6DF858-1D02-4181-9B34-7024D29FADB4}"/>
              </a:ext>
            </a:extLst>
          </p:cNvPr>
          <p:cNvSpPr txBox="1"/>
          <p:nvPr/>
        </p:nvSpPr>
        <p:spPr>
          <a:xfrm>
            <a:off x="5076056" y="2211710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一款太空战争游戏，作者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Stephen Russell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。他也是第一个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解释器的作者。</a:t>
            </a:r>
          </a:p>
        </p:txBody>
      </p:sp>
    </p:spTree>
    <p:extLst>
      <p:ext uri="{BB962C8B-B14F-4D97-AF65-F5344CB8AC3E}">
        <p14:creationId xmlns:p14="http://schemas.microsoft.com/office/powerpoint/2010/main" val="11055762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C8C46-398B-4711-99A5-958BE1EC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研究表达的科学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B73221-A5C7-486E-8CDB-5D11DC21FA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8" y="1275606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DE59C1-2A2E-4D96-B775-CDCD08EE4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39747"/>
            <a:ext cx="2745147" cy="21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132477-7D20-4D27-9ECD-52DE2A20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07854"/>
            <a:ext cx="20955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60566EB-987E-4A49-9DBA-2C0513534F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35846"/>
            <a:ext cx="1752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91406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FAAD9-5471-4922-8A05-C2E0B1934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1963——</a:t>
            </a:r>
            <a:r>
              <a:rPr lang="zh-CN" altLang="en-US" dirty="0"/>
              <a:t>电影</a:t>
            </a:r>
            <a:r>
              <a:rPr lang="en-US" altLang="zh-CN" dirty="0"/>
              <a:t>《</a:t>
            </a:r>
            <a:r>
              <a:rPr lang="zh-CN" altLang="en-US" dirty="0"/>
              <a:t>力、物质和运动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DDD053-505C-4AB9-91B7-0D4857F41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电影</a:t>
            </a:r>
            <a:r>
              <a:rPr lang="en-US" altLang="zh-CN" dirty="0"/>
              <a:t>URL</a:t>
            </a:r>
            <a:r>
              <a:rPr lang="en-US" altLang="zh-CN" dirty="0">
                <a:hlinkClick r:id="rId2"/>
              </a:rPr>
              <a:t>https://techchannel.att.com/play-video.cfm/2012/8/20/AT&amp;T-Archives-Force-Mass-Motion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72866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54A36-0DB6-4DE1-A288-B66C0409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Sketchpad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77D3C1-68AB-4316-A2D6-91576A05F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91630"/>
            <a:ext cx="3456384" cy="238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6C4153-CD89-4487-9B5D-4AC7895D8519}"/>
              </a:ext>
            </a:extLst>
          </p:cNvPr>
          <p:cNvSpPr txBox="1"/>
          <p:nvPr/>
        </p:nvSpPr>
        <p:spPr>
          <a:xfrm>
            <a:off x="5076056" y="221171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利用光笔在</a:t>
            </a:r>
          </a:p>
        </p:txBody>
      </p:sp>
    </p:spTree>
    <p:extLst>
      <p:ext uri="{BB962C8B-B14F-4D97-AF65-F5344CB8AC3E}">
        <p14:creationId xmlns:p14="http://schemas.microsoft.com/office/powerpoint/2010/main" val="217183363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5AE31-68D7-4253-8195-4B1CC68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1966——</a:t>
            </a:r>
            <a:r>
              <a:rPr lang="zh-CN" altLang="en-US" dirty="0"/>
              <a:t>头戴显示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BF281D-0B75-45DC-9B3E-E729EB72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923678"/>
            <a:ext cx="4644008" cy="24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9597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E5B2C-D4F8-470C-A0D6-B93986EA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1970s—</a:t>
            </a:r>
            <a:r>
              <a:rPr lang="zh-CN" altLang="en-US" dirty="0"/>
              <a:t>开启硬件加速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C7A9F-B01A-4E66-B745-A65FF882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MOS(metal-oxide-semiconductor </a:t>
            </a:r>
            <a:r>
              <a:rPr lang="zh-CN" altLang="en-US" dirty="0"/>
              <a:t>金属氧化物半导体和</a:t>
            </a:r>
            <a:r>
              <a:rPr lang="en-US" altLang="zh-CN" dirty="0"/>
              <a:t>LSI(large scale integration</a:t>
            </a:r>
            <a:r>
              <a:rPr lang="zh-CN" altLang="en-US" dirty="0"/>
              <a:t>超大规模集成电路</a:t>
            </a:r>
            <a:r>
              <a:rPr lang="en-US" altLang="zh-CN" dirty="0"/>
              <a:t>)</a:t>
            </a:r>
            <a:r>
              <a:rPr lang="zh-CN" altLang="en-US" dirty="0"/>
              <a:t>出现加速了图形学的发展。</a:t>
            </a:r>
            <a:endParaRPr lang="en-US" altLang="zh-CN" dirty="0"/>
          </a:p>
          <a:p>
            <a:r>
              <a:rPr lang="en-US" altLang="zh-CN" dirty="0"/>
              <a:t>DRAM</a:t>
            </a:r>
            <a:r>
              <a:rPr lang="zh-CN" altLang="en-US" dirty="0"/>
              <a:t>（</a:t>
            </a:r>
            <a:r>
              <a:rPr lang="en-US" altLang="zh-CN" dirty="0"/>
              <a:t>dynamic random-access memory)</a:t>
            </a:r>
            <a:r>
              <a:rPr lang="zh-CN" altLang="en-US" dirty="0"/>
              <a:t>出现，让数据存储能力得到飞跃</a:t>
            </a:r>
          </a:p>
        </p:txBody>
      </p:sp>
    </p:spTree>
    <p:extLst>
      <p:ext uri="{BB962C8B-B14F-4D97-AF65-F5344CB8AC3E}">
        <p14:creationId xmlns:p14="http://schemas.microsoft.com/office/powerpoint/2010/main" val="36498013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2924E-8FD9-4473-91CD-6FB97774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1970s——</a:t>
            </a:r>
            <a:r>
              <a:rPr lang="zh-CN" altLang="en-US" dirty="0"/>
              <a:t>开启硬件加速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2C75A-6AAE-4F9D-9AC2-177A1318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1974, Edwin </a:t>
            </a:r>
            <a:r>
              <a:rPr lang="en-US" altLang="zh-CN" dirty="0" err="1"/>
              <a:t>Catmull</a:t>
            </a:r>
            <a:r>
              <a:rPr lang="zh-CN" altLang="en-US" dirty="0"/>
              <a:t>（计算机科学家，皮克斯动画工作室、迪士尼动画工作室总裁）</a:t>
            </a:r>
            <a:r>
              <a:rPr lang="en-US" altLang="zh-CN" dirty="0"/>
              <a:t>, </a:t>
            </a:r>
            <a:r>
              <a:rPr lang="zh-CN" altLang="en-US" dirty="0"/>
              <a:t>材质贴图</a:t>
            </a:r>
            <a:r>
              <a:rPr lang="en-US" altLang="zh-CN" dirty="0"/>
              <a:t>(texture mapping)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1976 John Warnock</a:t>
            </a:r>
            <a:r>
              <a:rPr lang="zh-CN" altLang="en-US" dirty="0"/>
              <a:t>，创造</a:t>
            </a:r>
            <a:r>
              <a:rPr lang="en-US" altLang="zh-CN" dirty="0"/>
              <a:t>Adobe system</a:t>
            </a:r>
            <a:r>
              <a:rPr lang="zh-CN" altLang="en-US" dirty="0"/>
              <a:t>，开始改变出版业。</a:t>
            </a:r>
            <a:endParaRPr lang="en-US" altLang="zh-CN" dirty="0"/>
          </a:p>
          <a:p>
            <a:r>
              <a:rPr lang="en-US" altLang="zh-CN" dirty="0"/>
              <a:t>1977, 3D core Graphics System</a:t>
            </a:r>
            <a:r>
              <a:rPr lang="zh-CN" altLang="en-US" dirty="0"/>
              <a:t>，最早的图形学标准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63386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2C605-4EF3-4D36-A606-11B7197A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1970s——</a:t>
            </a:r>
            <a:r>
              <a:rPr lang="zh-CN" altLang="en-US" dirty="0"/>
              <a:t>开启硬件加速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DD9C9-703F-4C0F-88C1-53CE8FF8F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1973</a:t>
            </a:r>
            <a:r>
              <a:rPr lang="zh-CN" altLang="en-US" dirty="0"/>
              <a:t>，</a:t>
            </a:r>
            <a:r>
              <a:rPr lang="en-US" altLang="zh-CN" dirty="0" err="1"/>
              <a:t>Phong</a:t>
            </a:r>
            <a:r>
              <a:rPr lang="zh-CN" altLang="en-US" dirty="0"/>
              <a:t>着色法</a:t>
            </a:r>
            <a:r>
              <a:rPr lang="en-US" altLang="zh-CN" dirty="0"/>
              <a:t>(</a:t>
            </a:r>
            <a:r>
              <a:rPr lang="en-US" altLang="zh-CN" dirty="0" err="1"/>
              <a:t>Phong</a:t>
            </a:r>
            <a:r>
              <a:rPr lang="en-US" altLang="zh-CN" dirty="0"/>
              <a:t> shading)</a:t>
            </a:r>
            <a:r>
              <a:rPr lang="zh-CN" altLang="en-US" dirty="0"/>
              <a:t>。 裴祥凤</a:t>
            </a:r>
            <a:r>
              <a:rPr lang="en-US" altLang="zh-CN" dirty="0"/>
              <a:t>(Bui </a:t>
            </a:r>
            <a:r>
              <a:rPr lang="en-US" altLang="zh-CN" dirty="0" err="1"/>
              <a:t>Tuong</a:t>
            </a:r>
            <a:r>
              <a:rPr lang="en-US" altLang="zh-CN" dirty="0"/>
              <a:t> </a:t>
            </a:r>
            <a:r>
              <a:rPr lang="en-US" altLang="zh-CN" dirty="0" err="1"/>
              <a:t>Phong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1974,Speed Race</a:t>
            </a:r>
            <a:r>
              <a:rPr lang="zh-CN" altLang="en-US" dirty="0"/>
              <a:t>第一个赛车游戏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65D56D-B701-4689-ACDA-7810C5D9B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99742"/>
            <a:ext cx="2624153" cy="20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6691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503F9-72D2-4EDE-BED9-6064CC2B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1980s —— </a:t>
            </a:r>
            <a:r>
              <a:rPr lang="zh-CN" altLang="en-US" dirty="0"/>
              <a:t>普及</a:t>
            </a:r>
            <a:r>
              <a:rPr lang="en-US" altLang="zh-CN" dirty="0"/>
              <a:t>&amp;</a:t>
            </a:r>
            <a:r>
              <a:rPr lang="zh-CN" altLang="en-US" dirty="0"/>
              <a:t>商业化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4745E-4501-4ED6-93A7-D84BBB8C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超大规模集成电路（</a:t>
            </a:r>
            <a:r>
              <a:rPr lang="en-US" altLang="zh-CN" dirty="0"/>
              <a:t>VLSI</a:t>
            </a:r>
            <a:r>
              <a:rPr lang="zh-CN" altLang="en-US" dirty="0"/>
              <a:t>，</a:t>
            </a:r>
            <a:r>
              <a:rPr lang="en-US" altLang="zh-CN" dirty="0"/>
              <a:t>very large scale integration)</a:t>
            </a:r>
            <a:r>
              <a:rPr lang="zh-CN" altLang="en-US" dirty="0"/>
              <a:t>发展，</a:t>
            </a:r>
            <a:r>
              <a:rPr lang="en-US" altLang="zh-CN" dirty="0"/>
              <a:t>PC</a:t>
            </a:r>
            <a:r>
              <a:rPr lang="zh-CN" altLang="en-US" dirty="0"/>
              <a:t>时代来临。</a:t>
            </a:r>
            <a:endParaRPr lang="en-US" altLang="zh-CN" dirty="0"/>
          </a:p>
          <a:p>
            <a:r>
              <a:rPr lang="en-US" altLang="zh-CN" dirty="0"/>
              <a:t>GPU</a:t>
            </a:r>
            <a:r>
              <a:rPr lang="zh-CN" altLang="en-US" dirty="0"/>
              <a:t>出现驱动图形学的变革，分辨率上升</a:t>
            </a:r>
            <a:r>
              <a:rPr lang="en-US" altLang="zh-CN" dirty="0"/>
              <a:t>(1024*1024)</a:t>
            </a:r>
          </a:p>
          <a:p>
            <a:r>
              <a:rPr lang="en-US" altLang="zh-CN" dirty="0"/>
              <a:t>1984</a:t>
            </a:r>
            <a:r>
              <a:rPr lang="zh-CN" altLang="en-US" dirty="0"/>
              <a:t>，</a:t>
            </a:r>
            <a:r>
              <a:rPr lang="en-US" altLang="zh-CN" dirty="0"/>
              <a:t>ARTC  HD63484</a:t>
            </a:r>
            <a:r>
              <a:rPr lang="zh-CN" altLang="en-US" dirty="0"/>
              <a:t>，</a:t>
            </a:r>
            <a:r>
              <a:rPr lang="en-US" altLang="zh-CN" dirty="0"/>
              <a:t>4k</a:t>
            </a:r>
            <a:r>
              <a:rPr lang="zh-CN" altLang="en-US" dirty="0"/>
              <a:t>显示器出现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77931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503F9-72D2-4EDE-BED9-6064CC2B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1980s ——</a:t>
            </a:r>
            <a:r>
              <a:rPr lang="zh-CN" altLang="en-US" dirty="0"/>
              <a:t>普及</a:t>
            </a:r>
            <a:r>
              <a:rPr lang="en-US" altLang="zh-CN" dirty="0"/>
              <a:t>&amp;</a:t>
            </a:r>
            <a:r>
              <a:rPr lang="zh-CN" altLang="en-US" dirty="0"/>
              <a:t>商业化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4745E-4501-4ED6-93A7-D84BBB8C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出现驱动图形学的变革，</a:t>
            </a:r>
            <a:r>
              <a:rPr lang="en-US" altLang="zh-CN" dirty="0"/>
              <a:t>NEC µPD7220</a:t>
            </a:r>
            <a:r>
              <a:rPr lang="zh-CN" altLang="en-US" dirty="0"/>
              <a:t>，分辨率</a:t>
            </a:r>
            <a:r>
              <a:rPr lang="en-US" altLang="zh-CN" dirty="0"/>
              <a:t>1024*1024</a:t>
            </a:r>
            <a:r>
              <a:rPr lang="zh-CN" altLang="en-US" dirty="0"/>
              <a:t>；</a:t>
            </a:r>
            <a:r>
              <a:rPr lang="en-US" altLang="zh-CN" dirty="0"/>
              <a:t>Evan &amp; Sutherland </a:t>
            </a:r>
            <a:r>
              <a:rPr lang="zh-CN" altLang="en-US" dirty="0"/>
              <a:t>开发了</a:t>
            </a:r>
            <a:r>
              <a:rPr lang="en-US" altLang="zh-CN" dirty="0"/>
              <a:t>3D </a:t>
            </a:r>
            <a:r>
              <a:rPr lang="zh-CN" altLang="en-US" dirty="0"/>
              <a:t>位图</a:t>
            </a:r>
            <a:r>
              <a:rPr lang="en-US" altLang="zh-CN" dirty="0"/>
              <a:t>GPU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1984</a:t>
            </a:r>
            <a:r>
              <a:rPr lang="zh-CN" altLang="en-US" dirty="0"/>
              <a:t>，</a:t>
            </a:r>
            <a:r>
              <a:rPr lang="en-US" altLang="zh-CN" dirty="0"/>
              <a:t>4k</a:t>
            </a:r>
            <a:r>
              <a:rPr lang="zh-CN" altLang="en-US" dirty="0"/>
              <a:t>显示器出现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481074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503F9-72D2-4EDE-BED9-6064CC2B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1980s —— </a:t>
            </a:r>
            <a:r>
              <a:rPr lang="zh-CN" altLang="en-US" dirty="0"/>
              <a:t>普及</a:t>
            </a:r>
            <a:r>
              <a:rPr lang="en-US" altLang="zh-CN" dirty="0"/>
              <a:t>&amp;</a:t>
            </a:r>
            <a:r>
              <a:rPr lang="zh-CN" altLang="en-US" dirty="0"/>
              <a:t>商业化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4745E-4501-4ED6-93A7-D84BBB8C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图形工作站出现：</a:t>
            </a:r>
            <a:r>
              <a:rPr lang="en-US" altLang="zh-CN" dirty="0"/>
              <a:t>Orca</a:t>
            </a:r>
            <a:r>
              <a:rPr lang="zh-CN" altLang="en-US" dirty="0"/>
              <a:t>系列；</a:t>
            </a:r>
            <a:r>
              <a:rPr lang="en-US" altLang="zh-CN" dirty="0"/>
              <a:t>PC</a:t>
            </a:r>
            <a:r>
              <a:rPr lang="zh-CN" altLang="en-US" dirty="0"/>
              <a:t>电脑开始用于设计：</a:t>
            </a:r>
            <a:r>
              <a:rPr lang="en-US" altLang="zh-CN" dirty="0"/>
              <a:t>Commodore Amiga, Macintosh ;</a:t>
            </a:r>
            <a:r>
              <a:rPr lang="zh-CN" altLang="en-US" dirty="0"/>
              <a:t>多媒体技术和</a:t>
            </a:r>
            <a:r>
              <a:rPr lang="en-US" altLang="zh-CN" dirty="0"/>
              <a:t>GUI</a:t>
            </a:r>
            <a:r>
              <a:rPr lang="zh-CN" altLang="en-US" dirty="0"/>
              <a:t>普及。</a:t>
            </a:r>
            <a:endParaRPr lang="en-US" altLang="zh-CN" dirty="0"/>
          </a:p>
          <a:p>
            <a:r>
              <a:rPr lang="zh-CN" altLang="en-US" dirty="0"/>
              <a:t>计算机成像</a:t>
            </a:r>
            <a:r>
              <a:rPr lang="en-US" altLang="zh-CN" dirty="0"/>
              <a:t>(Computer generated imagery</a:t>
            </a:r>
            <a:r>
              <a:rPr lang="zh-CN" altLang="en-US" dirty="0"/>
              <a:t>，</a:t>
            </a:r>
            <a:r>
              <a:rPr lang="en-US" altLang="zh-CN" dirty="0"/>
              <a:t>CGI</a:t>
            </a:r>
            <a:r>
              <a:rPr lang="zh-CN" altLang="en-US" dirty="0"/>
              <a:t>）电影受到欢迎：星球大战，少年福尔摩斯中的彩色骑士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553854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38225-34D8-4FFD-94B7-E229DEB99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1990s——</a:t>
            </a:r>
            <a:r>
              <a:rPr lang="zh-CN" altLang="en-US" dirty="0"/>
              <a:t>进入</a:t>
            </a:r>
            <a:r>
              <a:rPr lang="en-US" altLang="zh-CN" dirty="0"/>
              <a:t>3D</a:t>
            </a:r>
            <a:r>
              <a:rPr lang="zh-CN" altLang="en-US" dirty="0"/>
              <a:t>时代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CEDB07-5DC0-4D40-8B52-6CCEF5F90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1992</a:t>
            </a:r>
            <a:r>
              <a:rPr lang="zh-CN" altLang="en-US" dirty="0"/>
              <a:t>，</a:t>
            </a:r>
            <a:r>
              <a:rPr lang="en-US" altLang="zh-CN" dirty="0"/>
              <a:t>Virtual Racing</a:t>
            </a:r>
          </a:p>
          <a:p>
            <a:r>
              <a:rPr lang="en-US" altLang="zh-CN" dirty="0"/>
              <a:t>1995</a:t>
            </a:r>
            <a:r>
              <a:rPr lang="zh-CN" altLang="en-US" dirty="0"/>
              <a:t>，</a:t>
            </a:r>
            <a:r>
              <a:rPr lang="en-US" altLang="zh-CN" dirty="0"/>
              <a:t>Edwin </a:t>
            </a:r>
            <a:r>
              <a:rPr lang="en-US" altLang="zh-CN" dirty="0" err="1"/>
              <a:t>Catmull</a:t>
            </a:r>
            <a:r>
              <a:rPr lang="en-US" altLang="zh-CN" dirty="0"/>
              <a:t>, Pixar, </a:t>
            </a:r>
            <a:r>
              <a:rPr lang="zh-CN" altLang="en-US" dirty="0"/>
              <a:t>玩具总动员（</a:t>
            </a:r>
            <a:r>
              <a:rPr lang="en-US" altLang="zh-CN" dirty="0"/>
              <a:t>Toy Story</a:t>
            </a:r>
            <a:r>
              <a:rPr lang="zh-CN" altLang="en-US" dirty="0"/>
              <a:t>）；自研可编程着色器。</a:t>
            </a:r>
            <a:endParaRPr lang="en-US" altLang="zh-CN" dirty="0"/>
          </a:p>
          <a:p>
            <a:r>
              <a:rPr lang="en-US" altLang="zh-CN" dirty="0"/>
              <a:t>1993-1996 </a:t>
            </a:r>
            <a:r>
              <a:rPr lang="zh-CN" altLang="en-US" dirty="0"/>
              <a:t>世嘉街机：</a:t>
            </a:r>
            <a:r>
              <a:rPr lang="en-US" altLang="zh-CN" dirty="0"/>
              <a:t>Sega Model2</a:t>
            </a:r>
            <a:r>
              <a:rPr lang="zh-CN" altLang="en-US" dirty="0"/>
              <a:t>， </a:t>
            </a:r>
            <a:r>
              <a:rPr lang="en-US" altLang="zh-CN" dirty="0"/>
              <a:t>Sega Model3 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08316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CE8FE-CF33-4834-8F64-9BE0CCA5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文明的演进与轮回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7CB00E-0CA8-47A8-9E61-7A2BA8C0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语言</a:t>
            </a:r>
            <a:r>
              <a:rPr lang="en-US" altLang="zh-CN" dirty="0"/>
              <a:t>/</a:t>
            </a:r>
            <a:r>
              <a:rPr lang="zh-CN" altLang="en-US" dirty="0"/>
              <a:t>思考</a:t>
            </a:r>
            <a:endParaRPr lang="en-US" altLang="zh-CN" dirty="0"/>
          </a:p>
          <a:p>
            <a:r>
              <a:rPr lang="zh-CN" altLang="en-US" dirty="0"/>
              <a:t>壁画（甲骨文）</a:t>
            </a:r>
            <a:endParaRPr lang="en-US" altLang="zh-CN" dirty="0"/>
          </a:p>
          <a:p>
            <a:r>
              <a:rPr lang="zh-CN" altLang="en-US" dirty="0"/>
              <a:t>文字（符号）</a:t>
            </a:r>
            <a:r>
              <a:rPr lang="en-US" altLang="zh-CN" dirty="0"/>
              <a:t>——</a:t>
            </a:r>
            <a:r>
              <a:rPr lang="zh-CN" altLang="en-US" dirty="0"/>
              <a:t>图书</a:t>
            </a:r>
            <a:endParaRPr lang="en-US" altLang="zh-CN" dirty="0"/>
          </a:p>
          <a:p>
            <a:r>
              <a:rPr lang="zh-CN" altLang="en-US" dirty="0"/>
              <a:t>图形</a:t>
            </a:r>
            <a:r>
              <a:rPr lang="en-US" altLang="zh-CN" dirty="0"/>
              <a:t>+</a:t>
            </a:r>
            <a:r>
              <a:rPr lang="zh-CN" altLang="en-US"/>
              <a:t>声音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61553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38225-34D8-4FFD-94B7-E229DEB99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1990s——</a:t>
            </a:r>
            <a:r>
              <a:rPr lang="zh-CN" altLang="en-US" dirty="0"/>
              <a:t>进入</a:t>
            </a:r>
            <a:r>
              <a:rPr lang="en-US" altLang="zh-CN" dirty="0"/>
              <a:t>3D</a:t>
            </a:r>
            <a:r>
              <a:rPr lang="zh-CN" altLang="en-US" dirty="0"/>
              <a:t>时代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CEDB07-5DC0-4D40-8B52-6CCEF5F9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2658"/>
            <a:ext cx="8229600" cy="3394075"/>
          </a:xfrm>
        </p:spPr>
        <p:txBody>
          <a:bodyPr/>
          <a:lstStyle/>
          <a:p>
            <a:r>
              <a:rPr lang="en-US" altLang="zh-CN" dirty="0"/>
              <a:t>1993</a:t>
            </a:r>
            <a:r>
              <a:rPr lang="zh-CN" altLang="en-US" dirty="0"/>
              <a:t>毁灭战士</a:t>
            </a:r>
            <a:r>
              <a:rPr lang="en-US" altLang="zh-CN" dirty="0"/>
              <a:t>(Doom)</a:t>
            </a:r>
            <a:r>
              <a:rPr lang="zh-CN" altLang="en-US" dirty="0"/>
              <a:t>，雷神之锤（</a:t>
            </a:r>
            <a:r>
              <a:rPr lang="en-US" altLang="zh-CN" dirty="0"/>
              <a:t>Quake</a:t>
            </a:r>
            <a:r>
              <a:rPr lang="zh-CN" altLang="en-US" dirty="0"/>
              <a:t>），超级马里奥</a:t>
            </a:r>
            <a:r>
              <a:rPr lang="en-US" altLang="zh-CN" dirty="0"/>
              <a:t>64(Super</a:t>
            </a:r>
            <a:r>
              <a:rPr lang="zh-CN" altLang="en-US" dirty="0"/>
              <a:t> </a:t>
            </a:r>
            <a:r>
              <a:rPr lang="en-US" altLang="zh-CN" dirty="0"/>
              <a:t>Mario</a:t>
            </a:r>
            <a:r>
              <a:rPr lang="zh-CN" altLang="en-US" dirty="0"/>
              <a:t> </a:t>
            </a:r>
            <a:r>
              <a:rPr lang="en-US" altLang="zh-CN" dirty="0"/>
              <a:t>64)</a:t>
            </a:r>
          </a:p>
          <a:p>
            <a:r>
              <a:rPr lang="en-US" altLang="zh-CN" dirty="0"/>
              <a:t>1996</a:t>
            </a:r>
            <a:r>
              <a:rPr lang="zh-CN" altLang="en-US" dirty="0"/>
              <a:t>，</a:t>
            </a:r>
            <a:r>
              <a:rPr lang="en-US" altLang="zh-CN" dirty="0"/>
              <a:t>Krishnamurthy &amp; </a:t>
            </a:r>
            <a:r>
              <a:rPr lang="en-US" altLang="zh-CN" dirty="0" err="1"/>
              <a:t>Levoy</a:t>
            </a:r>
            <a:r>
              <a:rPr lang="en-US" altLang="zh-CN" dirty="0"/>
              <a:t> </a:t>
            </a:r>
            <a:r>
              <a:rPr lang="zh-CN" altLang="en-US" dirty="0"/>
              <a:t>，法线贴图（</a:t>
            </a:r>
            <a:r>
              <a:rPr lang="en-US" altLang="zh-CN" dirty="0"/>
              <a:t>Normal Mapping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提升低精度模型的显示效果</a:t>
            </a:r>
            <a:endParaRPr lang="en-US" altLang="zh-CN" dirty="0"/>
          </a:p>
          <a:p>
            <a:r>
              <a:rPr lang="en-US" altLang="zh-CN" dirty="0"/>
              <a:t>1999, </a:t>
            </a:r>
            <a:r>
              <a:rPr lang="en-US" altLang="zh-CN" dirty="0" err="1"/>
              <a:t>Nvidia,Geforce</a:t>
            </a:r>
            <a:r>
              <a:rPr lang="en-US" altLang="zh-CN" dirty="0"/>
              <a:t> 256; 1995 DirectX 1.0</a:t>
            </a:r>
            <a:r>
              <a:rPr lang="zh-CN" altLang="en-US" dirty="0"/>
              <a:t>；</a:t>
            </a:r>
            <a:r>
              <a:rPr lang="en-US" altLang="zh-CN" dirty="0"/>
              <a:t>1997 OpenGL 1.1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626063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6F92B-723C-47AF-BFDA-8209E44F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2000s——</a:t>
            </a:r>
            <a:r>
              <a:rPr lang="zh-CN" altLang="en-US" dirty="0"/>
              <a:t>习以为常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0054D-473D-4C63-8C81-C6001C299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Nvidia&amp;AMD</a:t>
            </a:r>
            <a:r>
              <a:rPr lang="zh-CN" altLang="en-US" dirty="0"/>
              <a:t>的显卡普及</a:t>
            </a:r>
            <a:endParaRPr lang="en-US" altLang="zh-CN" dirty="0"/>
          </a:p>
          <a:p>
            <a:r>
              <a:rPr lang="zh-CN" altLang="en-US" dirty="0"/>
              <a:t>着色器（</a:t>
            </a:r>
            <a:r>
              <a:rPr lang="en-US" altLang="zh-CN" dirty="0"/>
              <a:t>Shaders</a:t>
            </a:r>
            <a:r>
              <a:rPr lang="zh-CN" altLang="en-US" dirty="0"/>
              <a:t>）成为显卡渲染的标准</a:t>
            </a:r>
            <a:endParaRPr lang="en-US" altLang="zh-CN" dirty="0"/>
          </a:p>
          <a:p>
            <a:r>
              <a:rPr lang="zh-CN" altLang="en-US" dirty="0"/>
              <a:t>游戏和电影基本都需要用到计算机生成图像（</a:t>
            </a:r>
            <a:r>
              <a:rPr lang="en-US" altLang="zh-CN" dirty="0"/>
              <a:t>CGI</a:t>
            </a:r>
            <a:r>
              <a:rPr lang="zh-CN" altLang="en-US" dirty="0"/>
              <a:t>）：最终幻想、星际争霸、反恐精英、魔兽世界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464619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612A8-C317-4A7D-A156-C5E689B7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2000s——</a:t>
            </a:r>
            <a:r>
              <a:rPr lang="zh-CN" altLang="en-US" dirty="0"/>
              <a:t>习以为常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DC031-D66C-4BA6-BE35-69147DEE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比特币挖矿（</a:t>
            </a:r>
            <a:r>
              <a:rPr lang="en-US" altLang="zh-CN" dirty="0"/>
              <a:t>GPU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46207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DEE40-CDD9-4AC7-9BCD-79EBD001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2010s——</a:t>
            </a:r>
            <a:r>
              <a:rPr lang="zh-CN" altLang="en-US" dirty="0"/>
              <a:t>脑洞大开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D73F1-AB82-4E34-BF03-7571109BC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显卡渲染工序复杂化，</a:t>
            </a:r>
            <a:r>
              <a:rPr lang="en-US" altLang="zh-CN" dirty="0"/>
              <a:t>Shader language</a:t>
            </a:r>
            <a:r>
              <a:rPr lang="zh-CN" altLang="en-US" dirty="0"/>
              <a:t>普及：</a:t>
            </a:r>
            <a:r>
              <a:rPr lang="en-US" altLang="zh-CN" dirty="0"/>
              <a:t>GLSL</a:t>
            </a:r>
          </a:p>
          <a:p>
            <a:r>
              <a:rPr lang="zh-CN" altLang="en-US" dirty="0"/>
              <a:t>基于物理渲染（</a:t>
            </a:r>
            <a:r>
              <a:rPr lang="en-US" altLang="zh-CN" dirty="0"/>
              <a:t>Physically based rendering</a:t>
            </a:r>
            <a:r>
              <a:rPr lang="zh-CN" altLang="en-US" dirty="0"/>
              <a:t>），接近真实物理特性，用到了：环境光遮蔽（</a:t>
            </a:r>
            <a:r>
              <a:rPr lang="en-US" altLang="zh-CN" dirty="0"/>
              <a:t>ambient occlusion)</a:t>
            </a:r>
            <a:r>
              <a:rPr lang="zh-CN" altLang="en-US" dirty="0"/>
              <a:t>，次表面散射（</a:t>
            </a:r>
            <a:r>
              <a:rPr lang="en-US" altLang="zh-CN" dirty="0"/>
              <a:t>subsurface scattering)……</a:t>
            </a:r>
          </a:p>
          <a:p>
            <a:r>
              <a:rPr lang="zh-CN" altLang="en-US" dirty="0"/>
              <a:t>真实感（</a:t>
            </a:r>
            <a:r>
              <a:rPr lang="en-US" altLang="zh-CN" dirty="0"/>
              <a:t>photorealism)</a:t>
            </a:r>
            <a:r>
              <a:rPr lang="zh-CN" altLang="en-US" dirty="0"/>
              <a:t>渲染流行</a:t>
            </a:r>
            <a:r>
              <a:rPr lang="en-US" altLang="zh-CN" dirty="0"/>
              <a:t>——</a:t>
            </a:r>
            <a:r>
              <a:rPr lang="zh-CN" altLang="en-US" dirty="0"/>
              <a:t>午夜凶铃、恐怖谷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40536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DEE40-CDD9-4AC7-9BCD-79EBD001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2010s——</a:t>
            </a:r>
            <a:r>
              <a:rPr lang="zh-CN" altLang="en-US" dirty="0"/>
              <a:t>脑洞大开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D73F1-AB82-4E34-BF03-7571109BC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计算机视觉、人工智能、图形学结合紧密</a:t>
            </a:r>
            <a:endParaRPr lang="en-US" altLang="zh-CN" dirty="0"/>
          </a:p>
          <a:p>
            <a:r>
              <a:rPr lang="en-US" altLang="zh-CN" dirty="0"/>
              <a:t>VR</a:t>
            </a:r>
            <a:r>
              <a:rPr lang="zh-CN" altLang="en-US" dirty="0"/>
              <a:t>（</a:t>
            </a:r>
            <a:r>
              <a:rPr lang="en-US" altLang="zh-CN" dirty="0"/>
              <a:t>Virtual Reality)</a:t>
            </a:r>
            <a:r>
              <a:rPr lang="zh-CN" altLang="en-US" dirty="0"/>
              <a:t>技术进入网络直播、科研教学、安全、娱乐、游戏等多个领域</a:t>
            </a:r>
            <a:endParaRPr lang="en-US" altLang="zh-CN" dirty="0"/>
          </a:p>
          <a:p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7012186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D9C0-DD40-4221-9278-3DCB2EC2B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欢迎</a:t>
            </a:r>
            <a:r>
              <a:rPr lang="en-US" altLang="zh-CN" dirty="0"/>
              <a:t>——</a:t>
            </a:r>
            <a:r>
              <a:rPr lang="zh-CN" altLang="en-US" dirty="0"/>
              <a:t>向量的世界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C83E60-DE76-4586-B176-70D755CF5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063603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7AE1B-C71E-409A-8477-463F6BD5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什么是向量？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F6782-D3F3-4E77-8BCF-65D1C1F4B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空间中有方向的线段</a:t>
            </a:r>
            <a:endParaRPr lang="en-US" altLang="zh-CN" dirty="0"/>
          </a:p>
          <a:p>
            <a:pPr lvl="1"/>
            <a:r>
              <a:rPr lang="zh-CN" altLang="en-US" dirty="0"/>
              <a:t>例如：地图上箭头</a:t>
            </a:r>
            <a:endParaRPr lang="en-US" altLang="zh-CN" dirty="0"/>
          </a:p>
          <a:p>
            <a:r>
              <a:rPr lang="zh-CN" altLang="en-US" dirty="0"/>
              <a:t>一组数据</a:t>
            </a:r>
            <a:endParaRPr lang="en-US" altLang="zh-CN" dirty="0"/>
          </a:p>
          <a:p>
            <a:pPr lvl="1"/>
            <a:r>
              <a:rPr lang="zh-CN" altLang="en-US" dirty="0"/>
              <a:t>例如：小明的身高</a:t>
            </a:r>
            <a:r>
              <a:rPr lang="en-US" altLang="zh-CN" dirty="0"/>
              <a:t>+</a:t>
            </a:r>
            <a:r>
              <a:rPr lang="zh-CN" altLang="en-US" dirty="0"/>
              <a:t>体重数据</a:t>
            </a:r>
            <a:r>
              <a:rPr lang="en-US" altLang="zh-CN" dirty="0"/>
              <a:t>(27</a:t>
            </a:r>
            <a:r>
              <a:rPr lang="zh-CN" altLang="en-US" dirty="0"/>
              <a:t>，</a:t>
            </a:r>
            <a:r>
              <a:rPr lang="en-US" altLang="zh-CN" dirty="0"/>
              <a:t>75kg, 175cm</a:t>
            </a:r>
            <a:r>
              <a:rPr lang="zh-CN" altLang="en-US" dirty="0"/>
              <a:t>，</a:t>
            </a:r>
            <a:r>
              <a:rPr lang="en-US" altLang="zh-CN" dirty="0"/>
              <a:t>24.5)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FEC4124-25F9-4914-9451-E133ADD471FE}"/>
              </a:ext>
            </a:extLst>
          </p:cNvPr>
          <p:cNvCxnSpPr>
            <a:cxnSpLocks/>
          </p:cNvCxnSpPr>
          <p:nvPr/>
        </p:nvCxnSpPr>
        <p:spPr>
          <a:xfrm flipV="1">
            <a:off x="6300192" y="1961083"/>
            <a:ext cx="1080120" cy="936104"/>
          </a:xfrm>
          <a:prstGeom prst="straightConnector1">
            <a:avLst/>
          </a:prstGeom>
          <a:ln w="349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77A8667-7FFD-4BF4-B924-0ADC46A8DBF4}"/>
              </a:ext>
            </a:extLst>
          </p:cNvPr>
          <p:cNvCxnSpPr>
            <a:cxnSpLocks/>
          </p:cNvCxnSpPr>
          <p:nvPr/>
        </p:nvCxnSpPr>
        <p:spPr>
          <a:xfrm flipV="1">
            <a:off x="6452592" y="2643758"/>
            <a:ext cx="1215752" cy="40582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980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1AA78-C345-4945-AB49-E4D294CE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向量的表示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3A20E1-EAB7-4F66-85B4-A43787431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31" y="1347614"/>
            <a:ext cx="7180337" cy="33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5137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3EE369B-861C-4F37-9DFC-EB8634F1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533" y="1854266"/>
            <a:ext cx="2808312" cy="24894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F2EA5C-9AC7-4610-AAF6-AE7EA19D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三维直角坐标系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5EDF04-E144-4DDE-BC2D-891A5D9CBD34}"/>
              </a:ext>
            </a:extLst>
          </p:cNvPr>
          <p:cNvSpPr txBox="1"/>
          <p:nvPr/>
        </p:nvSpPr>
        <p:spPr>
          <a:xfrm>
            <a:off x="683568" y="1527261"/>
            <a:ext cx="496855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直角坐标系也叫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笛卡尔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原本的二维坐标系（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轴），再增加一个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轴方向不同分成「右手系」和「左手系」</a:t>
            </a:r>
          </a:p>
        </p:txBody>
      </p:sp>
    </p:spTree>
    <p:extLst>
      <p:ext uri="{BB962C8B-B14F-4D97-AF65-F5344CB8AC3E}">
        <p14:creationId xmlns:p14="http://schemas.microsoft.com/office/powerpoint/2010/main" val="103350551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F878F-9237-4AC6-BADC-9C385C0E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三维空间向量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CE088C-927F-45B8-8277-F0EF4D15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7016708" cy="37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7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D3E72-4088-4A00-8DF2-5932FABF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1A0E3-C20C-41C7-8F68-BD884EB1B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4258816" cy="3394075"/>
          </a:xfrm>
        </p:spPr>
        <p:txBody>
          <a:bodyPr/>
          <a:lstStyle/>
          <a:p>
            <a:r>
              <a:rPr lang="zh-CN" altLang="en-US" dirty="0"/>
              <a:t>数学和图形学基础知识</a:t>
            </a:r>
            <a:endParaRPr lang="en-US" altLang="zh-CN" dirty="0"/>
          </a:p>
          <a:p>
            <a:r>
              <a:rPr lang="en-US" altLang="zh-CN" dirty="0"/>
              <a:t>WebGL</a:t>
            </a:r>
            <a:r>
              <a:rPr lang="zh-CN" altLang="en-US" dirty="0"/>
              <a:t>处理</a:t>
            </a:r>
            <a:r>
              <a:rPr lang="en-US" altLang="zh-CN" dirty="0"/>
              <a:t>2D</a:t>
            </a:r>
            <a:r>
              <a:rPr lang="zh-CN" altLang="en-US" dirty="0"/>
              <a:t>和</a:t>
            </a:r>
            <a:r>
              <a:rPr lang="en-US" altLang="zh-CN" dirty="0"/>
              <a:t>3D</a:t>
            </a:r>
            <a:r>
              <a:rPr lang="zh-CN" altLang="en-US" dirty="0"/>
              <a:t>图形</a:t>
            </a:r>
            <a:endParaRPr lang="en-US" altLang="zh-CN" dirty="0"/>
          </a:p>
          <a:p>
            <a:r>
              <a:rPr lang="zh-CN" altLang="en-US" dirty="0"/>
              <a:t>着色器语言</a:t>
            </a:r>
            <a:r>
              <a:rPr lang="en-US" altLang="zh-CN" dirty="0"/>
              <a:t>GLSL</a:t>
            </a:r>
            <a:r>
              <a:rPr lang="zh-CN" altLang="en-US" dirty="0"/>
              <a:t>、纹理</a:t>
            </a:r>
            <a:endParaRPr lang="en-US" altLang="zh-CN" dirty="0"/>
          </a:p>
          <a:p>
            <a:r>
              <a:rPr lang="zh-CN" altLang="en-US" dirty="0"/>
              <a:t>光照效果、光线追踪</a:t>
            </a:r>
            <a:endParaRPr lang="en-US" altLang="zh-CN" dirty="0"/>
          </a:p>
          <a:p>
            <a:r>
              <a:rPr lang="zh-CN" altLang="en-US" dirty="0"/>
              <a:t>游戏和游戏引擎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B6D9BFDC-FFB9-46BD-9F14-176C84315FCB}"/>
              </a:ext>
            </a:extLst>
          </p:cNvPr>
          <p:cNvSpPr/>
          <p:nvPr/>
        </p:nvSpPr>
        <p:spPr>
          <a:xfrm>
            <a:off x="4572000" y="1491630"/>
            <a:ext cx="216024" cy="1546950"/>
          </a:xfrm>
          <a:prstGeom prst="rightBrace">
            <a:avLst>
              <a:gd name="adj1" fmla="val 43607"/>
              <a:gd name="adj2" fmla="val 50000"/>
            </a:avLst>
          </a:prstGeom>
          <a:ln>
            <a:solidFill>
              <a:srgbClr val="C9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4DDA1E-6E59-48C1-AE04-82409262D502}"/>
              </a:ext>
            </a:extLst>
          </p:cNvPr>
          <p:cNvSpPr txBox="1"/>
          <p:nvPr/>
        </p:nvSpPr>
        <p:spPr>
          <a:xfrm>
            <a:off x="5252605" y="1528439"/>
            <a:ext cx="2262158" cy="111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搞定基础知识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写一个「</a:t>
            </a:r>
            <a:r>
              <a:rPr lang="zh-CN" altLang="en-US" b="1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图形引擎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」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B778744D-0A7E-4170-91C1-A67A9E147E52}"/>
              </a:ext>
            </a:extLst>
          </p:cNvPr>
          <p:cNvSpPr/>
          <p:nvPr/>
        </p:nvSpPr>
        <p:spPr>
          <a:xfrm>
            <a:off x="5462343" y="2715766"/>
            <a:ext cx="216024" cy="1008112"/>
          </a:xfrm>
          <a:prstGeom prst="rightBrace">
            <a:avLst>
              <a:gd name="adj1" fmla="val 40667"/>
              <a:gd name="adj2" fmla="val 50000"/>
            </a:avLst>
          </a:prstGeom>
          <a:ln>
            <a:solidFill>
              <a:srgbClr val="C9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964033-92BB-49DC-9387-35B45098AF12}"/>
              </a:ext>
            </a:extLst>
          </p:cNvPr>
          <p:cNvSpPr txBox="1"/>
          <p:nvPr/>
        </p:nvSpPr>
        <p:spPr>
          <a:xfrm>
            <a:off x="6084168" y="3054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技巧入门</a:t>
            </a: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4755467E-7ECB-4D0E-BC72-2FE387695DD5}"/>
              </a:ext>
            </a:extLst>
          </p:cNvPr>
          <p:cNvSpPr/>
          <p:nvPr/>
        </p:nvSpPr>
        <p:spPr>
          <a:xfrm>
            <a:off x="3579966" y="4041461"/>
            <a:ext cx="216024" cy="428434"/>
          </a:xfrm>
          <a:prstGeom prst="rightBrace">
            <a:avLst>
              <a:gd name="adj1" fmla="val 17248"/>
              <a:gd name="adj2" fmla="val 50000"/>
            </a:avLst>
          </a:prstGeom>
          <a:ln>
            <a:solidFill>
              <a:srgbClr val="C9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9BB1AA-3EAA-41DB-B5A6-E9A58B90DA5B}"/>
              </a:ext>
            </a:extLst>
          </p:cNvPr>
          <p:cNvSpPr txBox="1"/>
          <p:nvPr/>
        </p:nvSpPr>
        <p:spPr>
          <a:xfrm>
            <a:off x="3890694" y="404146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一边做游戏一边写「</a:t>
            </a:r>
            <a:r>
              <a:rPr lang="zh-CN" altLang="en-US" b="1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299370110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6360BFA-079B-4291-B207-3D6E163A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392" y="1422376"/>
            <a:ext cx="3927140" cy="35296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C9A6F6B-3485-4D6E-ABA0-B19D0085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向量的表示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964366-ACD4-49CA-B19D-65B3129C2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964366-ACD4-49CA-B19D-65B3129C2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9CDA40-235F-473C-81ED-AADC164212F6}"/>
                  </a:ext>
                </a:extLst>
              </p:cNvPr>
              <p:cNvSpPr txBox="1"/>
              <p:nvPr/>
            </p:nvSpPr>
            <p:spPr>
              <a:xfrm>
                <a:off x="4427984" y="4372033"/>
                <a:ext cx="369909" cy="401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9CDA40-235F-473C-81ED-AADC16421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372033"/>
                <a:ext cx="369909" cy="401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7F88042-4079-4A93-ABA9-D28F74D437B5}"/>
                  </a:ext>
                </a:extLst>
              </p:cNvPr>
              <p:cNvSpPr txBox="1"/>
              <p:nvPr/>
            </p:nvSpPr>
            <p:spPr>
              <a:xfrm>
                <a:off x="3669392" y="3504207"/>
                <a:ext cx="376192" cy="401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7F88042-4079-4A93-ABA9-D28F74D43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392" y="3504207"/>
                <a:ext cx="376192" cy="401072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275874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A6F6B-3485-4D6E-ABA0-B19D0085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向量的表示</a:t>
            </a:r>
            <a:r>
              <a:rPr lang="en-US" altLang="zh-CN" dirty="0"/>
              <a:t>(3D)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964366-ACD4-49CA-B19D-65B3129C2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eqAr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𝟖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964366-ACD4-49CA-B19D-65B3129C2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4E56B86-8DEE-4799-9D2B-061F6804B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392" y="3363838"/>
            <a:ext cx="247606" cy="5040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F6A767-21B2-42C0-9101-FB9E8C837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422704"/>
            <a:ext cx="320830" cy="3937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338B99-E133-40B9-83DA-3D8776472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1334151"/>
            <a:ext cx="4681575" cy="34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559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46C8383-3FDF-43EF-8BC3-272DE713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71" y="1275606"/>
            <a:ext cx="3839111" cy="34961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8691205-C541-4EA6-BD5C-09F2A8D0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向量和是什么？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8F2A31B-08A6-44EB-9843-140BE583804C}"/>
                  </a:ext>
                </a:extLst>
              </p:cNvPr>
              <p:cNvSpPr txBox="1"/>
              <p:nvPr/>
            </p:nvSpPr>
            <p:spPr>
              <a:xfrm>
                <a:off x="4716016" y="2111065"/>
                <a:ext cx="3600400" cy="1825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思考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ac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𝐶𝐷</m:t>
                        </m:r>
                      </m:e>
                    </m:ac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altLang="zh-CN" b="0" dirty="0">
                  <a:latin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向量代表地图上的方向，最终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A-D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的向量是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𝐴𝐷</m:t>
                        </m:r>
                      </m:e>
                    </m:acc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因为生活是这样子，数学得想办法构造成这样子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8F2A31B-08A6-44EB-9843-140BE5838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111065"/>
                <a:ext cx="3600400" cy="1825243"/>
              </a:xfrm>
              <a:prstGeom prst="rect">
                <a:avLst/>
              </a:prstGeom>
              <a:blipFill>
                <a:blip r:embed="rId3"/>
                <a:stretch>
                  <a:fillRect l="-1525" r="-1356" b="-4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25512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EE4F7-BA46-4E77-AA24-DFA6D463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5177E2-E1B9-46FF-89A3-A57AD62D24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2+8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3+3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5177E2-E1B9-46FF-89A3-A57AD62D24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B3CD296-C05E-45CF-A507-07240EFF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654513"/>
            <a:ext cx="2729141" cy="24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453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DA63A-BD3F-4B08-95E1-1B4F80B5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DAB73-D4DF-492F-B67A-0B913B3C8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69217"/>
            <a:ext cx="3456384" cy="16930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87E3F2-6783-40E3-A7A3-651DC8E8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787774"/>
            <a:ext cx="3240360" cy="15471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3E7878-F36C-466B-87C0-2D1EC819DA23}"/>
              </a:ext>
            </a:extLst>
          </p:cNvPr>
          <p:cNvSpPr txBox="1"/>
          <p:nvPr/>
        </p:nvSpPr>
        <p:spPr>
          <a:xfrm>
            <a:off x="1115616" y="1602533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走然后再沿着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走，等于直接从初始位置走到终点。相当于在走平行四边形的对角线。</a:t>
            </a:r>
          </a:p>
        </p:txBody>
      </p:sp>
    </p:spTree>
    <p:extLst>
      <p:ext uri="{BB962C8B-B14F-4D97-AF65-F5344CB8AC3E}">
        <p14:creationId xmlns:p14="http://schemas.microsoft.com/office/powerpoint/2010/main" val="29817699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E9F74-20F7-4C04-9D90-7DF8ED3F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向量乘以常数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D9B79E-2DDE-4989-9B65-BCEB6CF5A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0" i="0" dirty="0">
                    <a:latin typeface="Cambria Math" panose="02040503050406030204" pitchFamily="18" charset="0"/>
                  </a:rPr>
                  <a:t>乘法可以看做多次加法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zh-CN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b="0" dirty="0"/>
                  <a:t>+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b="0" dirty="0"/>
                  <a:t>+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b="0" dirty="0"/>
                  <a:t>=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D9B79E-2DDE-4989-9B65-BCEB6CF5A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72050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7FB0F-C7B7-4EA3-AB34-2B56F248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向量乘以常数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E8B3EE3-05DE-47E8-BE3E-80FE8889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680" y="2514426"/>
            <a:ext cx="2175779" cy="20270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3E66B1-21CE-4D55-BCE3-AA5C59659324}"/>
              </a:ext>
            </a:extLst>
          </p:cNvPr>
          <p:cNvSpPr/>
          <p:nvPr/>
        </p:nvSpPr>
        <p:spPr>
          <a:xfrm>
            <a:off x="899592" y="1563638"/>
            <a:ext cx="7560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向量乘以常数可以看做向量被成倍延长了；负数倍数会反过来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1FB4A4-BD44-482C-B727-18321BE88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83717"/>
            <a:ext cx="2377101" cy="248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8999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FDCBD-3ECA-4D99-8023-210B7DDF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向量的长度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C3EAC-2BAE-4E2F-89E6-F376D87B86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824" y="1203598"/>
                <a:ext cx="8229600" cy="3394075"/>
              </a:xfrm>
            </p:spPr>
            <p:txBody>
              <a:bodyPr/>
              <a:lstStyle/>
              <a:p>
                <a:r>
                  <a:rPr lang="zh-CN" altLang="en-US" dirty="0"/>
                  <a:t>向量的长度记做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读作向量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的模</a:t>
                </a:r>
                <a:endParaRPr lang="en-US" altLang="zh-CN" dirty="0"/>
              </a:p>
              <a:p>
                <a:r>
                  <a:rPr lang="zh-CN" altLang="en-US" dirty="0"/>
                  <a:t>图中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思考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维空间向量的长度等于？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C3EAC-2BAE-4E2F-89E6-F376D87B8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824" y="1203598"/>
                <a:ext cx="8229600" cy="3394075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1283D27-4F12-439C-99F0-CABB5F378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908" y="1419622"/>
            <a:ext cx="3715268" cy="3381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260F50C-F2AC-4065-99BF-575B67741AD9}"/>
                  </a:ext>
                </a:extLst>
              </p:cNvPr>
              <p:cNvSpPr txBox="1"/>
              <p:nvPr/>
            </p:nvSpPr>
            <p:spPr>
              <a:xfrm>
                <a:off x="7236729" y="3034023"/>
                <a:ext cx="201017" cy="31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260F50C-F2AC-4065-99BF-575B67741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729" y="3034023"/>
                <a:ext cx="201017" cy="312458"/>
              </a:xfrm>
              <a:prstGeom prst="rect">
                <a:avLst/>
              </a:prstGeom>
              <a:blipFill>
                <a:blip r:embed="rId4"/>
                <a:stretch>
                  <a:fillRect l="-27273" t="-45098" r="-109091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305540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913DA-9DD6-4448-B4F1-BBFF111C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线性组合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90EC37-C828-4EE2-B52E-2A2B8526C3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en-US" dirty="0"/>
                  <a:t> ，再给两个常数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能组成成什么？</a:t>
                </a:r>
                <a:endParaRPr lang="en-US" altLang="zh-CN" dirty="0"/>
              </a:p>
              <a:p>
                <a:r>
                  <a:rPr lang="zh-CN" altLang="en-US" dirty="0"/>
                  <a:t>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𝜒</m:t>
                    </m:r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en-US" dirty="0"/>
                  <a:t>代表什么？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90EC37-C828-4EE2-B52E-2A2B8526C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9D804F8-CA73-405A-B269-69045E869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15766"/>
            <a:ext cx="2802423" cy="2322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307328-11A4-4127-AA93-12C2F9C9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456" y="2499742"/>
            <a:ext cx="2880320" cy="21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88439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0DD09-32B1-4DFB-A09B-AF1865D3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线性组合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373889-5B9D-4606-ABA5-B7CA00C4D8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3598"/>
                <a:ext cx="8229600" cy="3394075"/>
              </a:xfrm>
            </p:spPr>
            <p:txBody>
              <a:bodyPr/>
              <a:lstStyle/>
              <a:p>
                <a:r>
                  <a:rPr lang="zh-CN" altLang="en-US" dirty="0"/>
                  <a:t>二维空间中，两个夹角不是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的向量的线性组合可以组成所有向量</a:t>
                </a:r>
                <a:endParaRPr lang="en-US" altLang="zh-CN" dirty="0"/>
              </a:p>
              <a:p>
                <a:r>
                  <a:rPr lang="zh-CN" altLang="en-US" dirty="0"/>
                  <a:t>三维空间呢？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zh-CN" altLang="en-US" dirty="0"/>
                  <a:t>代表什么？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373889-5B9D-4606-ABA5-B7CA00C4D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3598"/>
                <a:ext cx="8229600" cy="3394075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FDC3084-E1A3-4D13-AEFA-DC9F6774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850510"/>
            <a:ext cx="3295903" cy="288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397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A963F-A71D-4C20-9FEA-A958786A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94145-0237-4CB4-B9E6-854396C9A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小白学图形学的第一门课程</a:t>
            </a:r>
            <a:endParaRPr lang="en-US" altLang="zh-CN" dirty="0"/>
          </a:p>
          <a:p>
            <a:r>
              <a:rPr lang="zh-CN" altLang="en-US" dirty="0"/>
              <a:t>图形学入门、毕业设计</a:t>
            </a:r>
            <a:endParaRPr lang="en-US" altLang="zh-CN" dirty="0"/>
          </a:p>
          <a:p>
            <a:r>
              <a:rPr lang="zh-CN" altLang="en-US" dirty="0"/>
              <a:t>图形学就业（回炉）</a:t>
            </a:r>
            <a:endParaRPr lang="en-US" altLang="zh-CN" dirty="0"/>
          </a:p>
          <a:p>
            <a:r>
              <a:rPr lang="zh-CN" altLang="en-US" dirty="0"/>
              <a:t>发展副业（游戏开发）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215636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D9C0-DD40-4221-9278-3DCB2EC2B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圆的世界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C83E60-DE76-4586-B176-70D755CF5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571792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38F89-8A16-40C3-9CCE-A2BC160D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200" y="2143341"/>
            <a:ext cx="2026568" cy="857250"/>
          </a:xfrm>
        </p:spPr>
        <p:txBody>
          <a:bodyPr/>
          <a:lstStyle/>
          <a:p>
            <a:r>
              <a:rPr lang="zh-CN" altLang="en-US" sz="2400" dirty="0"/>
              <a:t>单位圆上的点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D680E41-A6E3-479A-97BD-C9C1341B8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210585"/>
            <a:ext cx="5040560" cy="4722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364545D-139E-418E-A919-52F7146E78E2}"/>
                  </a:ext>
                </a:extLst>
              </p:cNvPr>
              <p:cNvSpPr txBox="1"/>
              <p:nvPr/>
            </p:nvSpPr>
            <p:spPr>
              <a:xfrm>
                <a:off x="5148064" y="582767"/>
                <a:ext cx="135197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altLang="zh-CN" b="0" dirty="0"/>
                  <a:t>)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364545D-139E-418E-A919-52F7146E7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82767"/>
                <a:ext cx="1351973" cy="369332"/>
              </a:xfrm>
              <a:prstGeom prst="rect">
                <a:avLst/>
              </a:prstGeom>
              <a:blipFill>
                <a:blip r:embed="rId3"/>
                <a:stretch>
                  <a:fillRect l="-1351" t="-10000" r="-315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0D86A13-8DBD-40C8-AF42-A5F2C6AC6FC5}"/>
              </a:ext>
            </a:extLst>
          </p:cNvPr>
          <p:cNvCxnSpPr/>
          <p:nvPr/>
        </p:nvCxnSpPr>
        <p:spPr>
          <a:xfrm>
            <a:off x="5004048" y="924858"/>
            <a:ext cx="0" cy="164689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86FFB90-742A-4594-B889-74F63948D5FC}"/>
                  </a:ext>
                </a:extLst>
              </p:cNvPr>
              <p:cNvSpPr txBox="1"/>
              <p:nvPr/>
            </p:nvSpPr>
            <p:spPr>
              <a:xfrm>
                <a:off x="3874125" y="2143341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86FFB90-742A-4594-B889-74F63948D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125" y="2143341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2328DBD-E6E6-4557-A434-3A7C149623A6}"/>
              </a:ext>
            </a:extLst>
          </p:cNvPr>
          <p:cNvCxnSpPr>
            <a:cxnSpLocks/>
          </p:cNvCxnSpPr>
          <p:nvPr/>
        </p:nvCxnSpPr>
        <p:spPr>
          <a:xfrm flipV="1">
            <a:off x="3635896" y="924858"/>
            <a:ext cx="1389017" cy="158759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591FA23-BDF7-41FC-9175-75E1CAE0D4FB}"/>
              </a:ext>
            </a:extLst>
          </p:cNvPr>
          <p:cNvCxnSpPr>
            <a:cxnSpLocks/>
          </p:cNvCxnSpPr>
          <p:nvPr/>
        </p:nvCxnSpPr>
        <p:spPr>
          <a:xfrm>
            <a:off x="3635896" y="2512456"/>
            <a:ext cx="13681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形 14">
            <a:extLst>
              <a:ext uri="{FF2B5EF4-FFF2-40B4-BE49-F238E27FC236}">
                <a16:creationId xmlns:a16="http://schemas.microsoft.com/office/drawing/2014/main" id="{5E7D1824-0664-4DAA-B21B-FB454D9861D3}"/>
              </a:ext>
            </a:extLst>
          </p:cNvPr>
          <p:cNvSpPr/>
          <p:nvPr/>
        </p:nvSpPr>
        <p:spPr>
          <a:xfrm>
            <a:off x="3707908" y="2283738"/>
            <a:ext cx="236874" cy="504036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F6DF8CD-6D85-4D29-A9BD-69F221EAC2B8}"/>
                  </a:ext>
                </a:extLst>
              </p:cNvPr>
              <p:cNvSpPr txBox="1"/>
              <p:nvPr/>
            </p:nvSpPr>
            <p:spPr>
              <a:xfrm>
                <a:off x="6732240" y="3000591"/>
                <a:ext cx="1501372" cy="6151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F6DF8CD-6D85-4D29-A9BD-69F221EAC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3000591"/>
                <a:ext cx="1501372" cy="6151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302025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2E8E8-059F-40E5-A7D6-8F8F8C22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弧度和角度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F937A3D-FD5E-46D4-960C-C870B2983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𝟑𝟔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zh-CN" altLang="en-US" dirty="0"/>
                  <a:t>描述角度不够直观；无法和数字产生直接的映射。 因此通常我们用弧度</a:t>
                </a:r>
                <a:r>
                  <a:rPr lang="en-US" altLang="zh-CN" dirty="0"/>
                  <a:t>(radian</a:t>
                </a:r>
                <a:r>
                  <a:rPr lang="zh-CN" altLang="en-US" dirty="0"/>
                  <a:t>）来描述角度。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𝒓𝒂𝒅𝒊𝒂𝒏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den>
                        </m:f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图形学中一般使用</a:t>
                </a:r>
                <a:r>
                  <a:rPr lang="en-US" altLang="zh-CN" dirty="0"/>
                  <a:t>radian</a:t>
                </a:r>
                <a:r>
                  <a:rPr lang="zh-CN" altLang="en-US" dirty="0"/>
                  <a:t>计算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F937A3D-FD5E-46D4-960C-C870B2983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>
            <a:extLst>
              <a:ext uri="{FF2B5EF4-FFF2-40B4-BE49-F238E27FC236}">
                <a16:creationId xmlns:a16="http://schemas.microsoft.com/office/drawing/2014/main" id="{4937BE12-CDF4-4C13-83BF-FEFDE048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36" y="2038354"/>
            <a:ext cx="4176464" cy="269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90818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CB81-9DD9-46F5-81A7-2161586D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极坐标系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96D41-B370-4567-80FD-60477D221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由极点</a:t>
            </a:r>
            <a:r>
              <a:rPr lang="en-US" altLang="zh-CN" dirty="0"/>
              <a:t>(pole)</a:t>
            </a:r>
            <a:r>
              <a:rPr lang="zh-CN" altLang="en-US" dirty="0"/>
              <a:t>和射线</a:t>
            </a:r>
            <a:r>
              <a:rPr lang="en-US" altLang="zh-CN" dirty="0"/>
              <a:t>(ray</a:t>
            </a:r>
            <a:r>
              <a:rPr lang="zh-CN" altLang="en-US" dirty="0"/>
              <a:t>）组成的坐标系。用</a:t>
            </a:r>
            <a:r>
              <a:rPr lang="en-US" altLang="zh-CN" dirty="0"/>
              <a:t>(</a:t>
            </a:r>
            <a:r>
              <a:rPr lang="zh-CN" altLang="en-US" dirty="0"/>
              <a:t>角度</a:t>
            </a:r>
            <a:r>
              <a:rPr lang="en-US" altLang="zh-CN" dirty="0"/>
              <a:t>,</a:t>
            </a:r>
            <a:r>
              <a:rPr lang="zh-CN" altLang="en-US" dirty="0"/>
              <a:t>射线长度）描述一个点</a:t>
            </a:r>
          </a:p>
        </p:txBody>
      </p:sp>
      <p:pic>
        <p:nvPicPr>
          <p:cNvPr id="2050" name="Picture 2" descr="Polar coordinate system - Wikipedia">
            <a:extLst>
              <a:ext uri="{FF2B5EF4-FFF2-40B4-BE49-F238E27FC236}">
                <a16:creationId xmlns:a16="http://schemas.microsoft.com/office/drawing/2014/main" id="{D393D83E-BD51-4531-86F8-F16194004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48846"/>
            <a:ext cx="3621906" cy="29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622318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75E09-663E-42DC-BF54-74DCA522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极坐标系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A6B9A-D213-46A3-B81B-4E2424BD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55" y="2031578"/>
            <a:ext cx="3096344" cy="26060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931740-E677-4843-84AD-EC8403FF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944788"/>
            <a:ext cx="2808312" cy="2736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415B12-BA12-4D62-8732-AC87E448DADE}"/>
                  </a:ext>
                </a:extLst>
              </p:cNvPr>
              <p:cNvSpPr txBox="1"/>
              <p:nvPr/>
            </p:nvSpPr>
            <p:spPr>
              <a:xfrm>
                <a:off x="7978258" y="426833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415B12-BA12-4D62-8732-AC87E448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58" y="4268336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468D04-C726-4FF0-B741-D657BD42642B}"/>
                  </a:ext>
                </a:extLst>
              </p:cNvPr>
              <p:cNvSpPr txBox="1"/>
              <p:nvPr/>
            </p:nvSpPr>
            <p:spPr>
              <a:xfrm>
                <a:off x="5156471" y="1923707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468D04-C726-4FF0-B741-D657BD426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71" y="1923707"/>
                <a:ext cx="3516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5F1B93D-A278-4D0E-A587-FC8F3CDDCC52}"/>
              </a:ext>
            </a:extLst>
          </p:cNvPr>
          <p:cNvSpPr txBox="1"/>
          <p:nvPr/>
        </p:nvSpPr>
        <p:spPr>
          <a:xfrm>
            <a:off x="1115616" y="133233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由极点和射线构成极坐标系中点。</a:t>
            </a:r>
          </a:p>
        </p:txBody>
      </p:sp>
    </p:spTree>
    <p:extLst>
      <p:ext uri="{BB962C8B-B14F-4D97-AF65-F5344CB8AC3E}">
        <p14:creationId xmlns:p14="http://schemas.microsoft.com/office/powerpoint/2010/main" val="2566168146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501D0-B804-4B40-B28F-D34ABFD6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极坐标绘图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F7AF12-BC3D-4599-A7C3-56AED2C0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91630"/>
            <a:ext cx="3802908" cy="3411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9783A3F-7866-4A1A-8D73-4C88D9247791}"/>
                  </a:ext>
                </a:extLst>
              </p:cNvPr>
              <p:cNvSpPr txBox="1"/>
              <p:nvPr/>
            </p:nvSpPr>
            <p:spPr>
              <a:xfrm>
                <a:off x="827584" y="2427734"/>
                <a:ext cx="34692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绘图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在直角坐标系中形成的图形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9783A3F-7866-4A1A-8D73-4C88D9247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427734"/>
                <a:ext cx="3469242" cy="830997"/>
              </a:xfrm>
              <a:prstGeom prst="rect">
                <a:avLst/>
              </a:prstGeom>
              <a:blipFill>
                <a:blip r:embed="rId3"/>
                <a:stretch>
                  <a:fillRect l="-2812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453464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7D00E-0600-4389-897B-26BC4C5E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三角函数的性质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2F5799-E577-4E9F-83CC-089D7B743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𝒄𝒐𝒔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𝒔𝒊𝒏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dirty="0"/>
                  <a:t>是单位圆上的点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den>
                    </m:f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r>
                      <m:rPr>
                        <m:sty m:val="p"/>
                      </m:rPr>
                      <a:rPr lang="en-US" altLang="zh-CN" b="1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den>
                    </m:f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2F5799-E577-4E9F-83CC-089D7B743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94E842AB-0678-4288-8140-8111AE83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429110"/>
            <a:ext cx="3744416" cy="3508016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3B9521D-C9D5-454F-93AD-02D8DEB3CAC7}"/>
              </a:ext>
            </a:extLst>
          </p:cNvPr>
          <p:cNvCxnSpPr>
            <a:cxnSpLocks/>
          </p:cNvCxnSpPr>
          <p:nvPr/>
        </p:nvCxnSpPr>
        <p:spPr>
          <a:xfrm flipH="1">
            <a:off x="7236295" y="1929644"/>
            <a:ext cx="1" cy="121816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7463745-D8C8-4DF1-B605-CDE81609A053}"/>
              </a:ext>
            </a:extLst>
          </p:cNvPr>
          <p:cNvCxnSpPr>
            <a:cxnSpLocks/>
          </p:cNvCxnSpPr>
          <p:nvPr/>
        </p:nvCxnSpPr>
        <p:spPr>
          <a:xfrm flipV="1">
            <a:off x="6181747" y="1923678"/>
            <a:ext cx="1062648" cy="12520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5F1712D-FFFE-49A5-8BA2-EAF6C3CF6109}"/>
              </a:ext>
            </a:extLst>
          </p:cNvPr>
          <p:cNvCxnSpPr>
            <a:cxnSpLocks/>
          </p:cNvCxnSpPr>
          <p:nvPr/>
        </p:nvCxnSpPr>
        <p:spPr>
          <a:xfrm flipV="1">
            <a:off x="6181747" y="3147814"/>
            <a:ext cx="1667675" cy="278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9">
            <a:extLst>
              <a:ext uri="{FF2B5EF4-FFF2-40B4-BE49-F238E27FC236}">
                <a16:creationId xmlns:a16="http://schemas.microsoft.com/office/drawing/2014/main" id="{EC574206-F782-4ABE-92F6-C5101BFCF3E8}"/>
              </a:ext>
            </a:extLst>
          </p:cNvPr>
          <p:cNvSpPr/>
          <p:nvPr/>
        </p:nvSpPr>
        <p:spPr>
          <a:xfrm>
            <a:off x="6300192" y="2953695"/>
            <a:ext cx="175964" cy="374428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8E51A37-5DF6-457B-9520-C63C9E886F65}"/>
                  </a:ext>
                </a:extLst>
              </p:cNvPr>
              <p:cNvSpPr txBox="1"/>
              <p:nvPr/>
            </p:nvSpPr>
            <p:spPr>
              <a:xfrm>
                <a:off x="7285299" y="1734464"/>
                <a:ext cx="7021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b="0" dirty="0"/>
                  <a:t>)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8E51A37-5DF6-457B-9520-C63C9E886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299" y="1734464"/>
                <a:ext cx="702180" cy="369332"/>
              </a:xfrm>
              <a:prstGeom prst="rect">
                <a:avLst/>
              </a:prstGeom>
              <a:blipFill>
                <a:blip r:embed="rId4"/>
                <a:stretch>
                  <a:fillRect l="-2609" t="-10000" r="-782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1054779-820A-4D13-87A6-DA507FB5C40B}"/>
                  </a:ext>
                </a:extLst>
              </p:cNvPr>
              <p:cNvSpPr txBox="1"/>
              <p:nvPr/>
            </p:nvSpPr>
            <p:spPr>
              <a:xfrm>
                <a:off x="6431222" y="2782328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1054779-820A-4D13-87A6-DA507FB5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222" y="2782328"/>
                <a:ext cx="3741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73D9C28-2D30-4140-BDAE-2FDC593C0911}"/>
                  </a:ext>
                </a:extLst>
              </p:cNvPr>
              <p:cNvSpPr txBox="1"/>
              <p:nvPr/>
            </p:nvSpPr>
            <p:spPr>
              <a:xfrm>
                <a:off x="6476156" y="2254761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73D9C28-2D30-4140-BDAE-2FDC593C0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156" y="2254761"/>
                <a:ext cx="3516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253880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3273B-D489-45CD-A911-FEE6E329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周期性和符号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B6229F3-9C91-47A5-BF77-3B0FFFB78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m:rPr>
                            <m:sty m:val="p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1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思考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den>
                    </m:f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zh-CN" altLang="en-US" b="0" dirty="0"/>
                  <a:t>思考：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B6229F3-9C91-47A5-BF77-3B0FFFB78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17005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6DDFE19-C5F3-4F23-B381-1264256E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6" y="1690451"/>
            <a:ext cx="3631483" cy="2880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65C60E-E3F2-47E8-B04F-3C867A39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</a:t>
            </a:r>
            <a:r>
              <a:rPr lang="en-US" altLang="zh-CN" dirty="0"/>
              <a:t>01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178741B-8DC9-4F56-8548-CA7A49A8E16E}"/>
                  </a:ext>
                </a:extLst>
              </p:cNvPr>
              <p:cNvSpPr txBox="1"/>
              <p:nvPr/>
            </p:nvSpPr>
            <p:spPr>
              <a:xfrm>
                <a:off x="1331495" y="3692538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178741B-8DC9-4F56-8548-CA7A49A8E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495" y="3692538"/>
                <a:ext cx="3642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5D2024D-ACC5-45DA-A8A6-523B1023BD79}"/>
                  </a:ext>
                </a:extLst>
              </p:cNvPr>
              <p:cNvSpPr txBox="1"/>
              <p:nvPr/>
            </p:nvSpPr>
            <p:spPr>
              <a:xfrm>
                <a:off x="1331495" y="3323206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5D2024D-ACC5-45DA-A8A6-523B1023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495" y="3323206"/>
                <a:ext cx="399597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94A40C-CD58-41AD-8E67-1A2963F3EFEA}"/>
                  </a:ext>
                </a:extLst>
              </p:cNvPr>
              <p:cNvSpPr txBox="1"/>
              <p:nvPr/>
            </p:nvSpPr>
            <p:spPr>
              <a:xfrm>
                <a:off x="370330" y="4386105"/>
                <a:ext cx="3697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𝑟𝑐𝑜𝑠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94A40C-CD58-41AD-8E67-1A2963F3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30" y="4386105"/>
                <a:ext cx="369761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2B8354B-9A5E-48E3-B4A0-601BC8261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1930603"/>
            <a:ext cx="4561710" cy="2652157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01847DD-1004-4CD4-9377-8ED85C894BE2}"/>
              </a:ext>
            </a:extLst>
          </p:cNvPr>
          <p:cNvSpPr/>
          <p:nvPr/>
        </p:nvSpPr>
        <p:spPr>
          <a:xfrm>
            <a:off x="7763601" y="3954556"/>
            <a:ext cx="48904" cy="181502"/>
          </a:xfrm>
          <a:custGeom>
            <a:avLst/>
            <a:gdLst>
              <a:gd name="connsiteX0" fmla="*/ 34944 w 48904"/>
              <a:gd name="connsiteY0" fmla="*/ 181502 h 181502"/>
              <a:gd name="connsiteX1" fmla="*/ 20983 w 48904"/>
              <a:gd name="connsiteY1" fmla="*/ 146601 h 181502"/>
              <a:gd name="connsiteX2" fmla="*/ 43 w 48904"/>
              <a:gd name="connsiteY2" fmla="*/ 111700 h 181502"/>
              <a:gd name="connsiteX3" fmla="*/ 20983 w 48904"/>
              <a:gd name="connsiteY3" fmla="*/ 6998 h 181502"/>
              <a:gd name="connsiteX4" fmla="*/ 48904 w 48904"/>
              <a:gd name="connsiteY4" fmla="*/ 18 h 18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" h="181502">
                <a:moveTo>
                  <a:pt x="34944" y="181502"/>
                </a:moveTo>
                <a:cubicBezTo>
                  <a:pt x="30290" y="169868"/>
                  <a:pt x="27200" y="157480"/>
                  <a:pt x="20983" y="146601"/>
                </a:cubicBezTo>
                <a:cubicBezTo>
                  <a:pt x="-9676" y="92948"/>
                  <a:pt x="21957" y="177443"/>
                  <a:pt x="43" y="111700"/>
                </a:cubicBezTo>
                <a:cubicBezTo>
                  <a:pt x="1562" y="93477"/>
                  <a:pt x="-6674" y="29123"/>
                  <a:pt x="20983" y="6998"/>
                </a:cubicBezTo>
                <a:cubicBezTo>
                  <a:pt x="30628" y="-718"/>
                  <a:pt x="38836" y="18"/>
                  <a:pt x="48904" y="1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81EA1C-8E77-41A9-8E3F-E0292E68459D}"/>
              </a:ext>
            </a:extLst>
          </p:cNvPr>
          <p:cNvSpPr txBox="1"/>
          <p:nvPr/>
        </p:nvSpPr>
        <p:spPr>
          <a:xfrm>
            <a:off x="4814968" y="3057784"/>
            <a:ext cx="30168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C7A92F0-4912-499B-8641-1D99F90C5DE2}"/>
                  </a:ext>
                </a:extLst>
              </p:cNvPr>
              <p:cNvSpPr txBox="1"/>
              <p:nvPr/>
            </p:nvSpPr>
            <p:spPr>
              <a:xfrm>
                <a:off x="7389460" y="3804810"/>
                <a:ext cx="374141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C7A92F0-4912-499B-8641-1D99F90C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460" y="3804810"/>
                <a:ext cx="3741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2C72EFC-9FAE-4A62-8E45-FD2921B049D8}"/>
              </a:ext>
            </a:extLst>
          </p:cNvPr>
          <p:cNvSpPr/>
          <p:nvPr/>
        </p:nvSpPr>
        <p:spPr>
          <a:xfrm>
            <a:off x="5292080" y="3954520"/>
            <a:ext cx="107922" cy="181502"/>
          </a:xfrm>
          <a:custGeom>
            <a:avLst/>
            <a:gdLst>
              <a:gd name="connsiteX0" fmla="*/ 34944 w 48904"/>
              <a:gd name="connsiteY0" fmla="*/ 181502 h 181502"/>
              <a:gd name="connsiteX1" fmla="*/ 20983 w 48904"/>
              <a:gd name="connsiteY1" fmla="*/ 146601 h 181502"/>
              <a:gd name="connsiteX2" fmla="*/ 43 w 48904"/>
              <a:gd name="connsiteY2" fmla="*/ 111700 h 181502"/>
              <a:gd name="connsiteX3" fmla="*/ 20983 w 48904"/>
              <a:gd name="connsiteY3" fmla="*/ 6998 h 181502"/>
              <a:gd name="connsiteX4" fmla="*/ 48904 w 48904"/>
              <a:gd name="connsiteY4" fmla="*/ 18 h 18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" h="181502">
                <a:moveTo>
                  <a:pt x="34944" y="181502"/>
                </a:moveTo>
                <a:cubicBezTo>
                  <a:pt x="30290" y="169868"/>
                  <a:pt x="27200" y="157480"/>
                  <a:pt x="20983" y="146601"/>
                </a:cubicBezTo>
                <a:cubicBezTo>
                  <a:pt x="-9676" y="92948"/>
                  <a:pt x="21957" y="177443"/>
                  <a:pt x="43" y="111700"/>
                </a:cubicBezTo>
                <a:cubicBezTo>
                  <a:pt x="1562" y="93477"/>
                  <a:pt x="-6674" y="29123"/>
                  <a:pt x="20983" y="6998"/>
                </a:cubicBezTo>
                <a:cubicBezTo>
                  <a:pt x="30628" y="-718"/>
                  <a:pt x="38836" y="18"/>
                  <a:pt x="48904" y="1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385BB0-267F-4A75-B97E-6C1F1C4524D0}"/>
                  </a:ext>
                </a:extLst>
              </p:cNvPr>
              <p:cNvSpPr txBox="1"/>
              <p:nvPr/>
            </p:nvSpPr>
            <p:spPr>
              <a:xfrm>
                <a:off x="4588113" y="3769854"/>
                <a:ext cx="811889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385BB0-267F-4A75-B97E-6C1F1C452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113" y="3769854"/>
                <a:ext cx="811889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5FFB842-94F1-4A37-9332-24BC26DCAE75}"/>
                  </a:ext>
                </a:extLst>
              </p:cNvPr>
              <p:cNvSpPr txBox="1"/>
              <p:nvPr/>
            </p:nvSpPr>
            <p:spPr>
              <a:xfrm>
                <a:off x="4619916" y="2432984"/>
                <a:ext cx="399597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5FFB842-94F1-4A37-9332-24BC26DCA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916" y="2432984"/>
                <a:ext cx="399597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F0A233C-AFAF-4221-93AE-52B8745FFAAD}"/>
              </a:ext>
            </a:extLst>
          </p:cNvPr>
          <p:cNvSpPr/>
          <p:nvPr/>
        </p:nvSpPr>
        <p:spPr>
          <a:xfrm>
            <a:off x="4585960" y="2373252"/>
            <a:ext cx="118859" cy="125643"/>
          </a:xfrm>
          <a:custGeom>
            <a:avLst/>
            <a:gdLst>
              <a:gd name="connsiteX0" fmla="*/ 0 w 118859"/>
              <a:gd name="connsiteY0" fmla="*/ 125643 h 125643"/>
              <a:gd name="connsiteX1" fmla="*/ 62822 w 118859"/>
              <a:gd name="connsiteY1" fmla="*/ 118663 h 125643"/>
              <a:gd name="connsiteX2" fmla="*/ 76782 w 118859"/>
              <a:gd name="connsiteY2" fmla="*/ 104702 h 125643"/>
              <a:gd name="connsiteX3" fmla="*/ 104703 w 118859"/>
              <a:gd name="connsiteY3" fmla="*/ 69801 h 125643"/>
              <a:gd name="connsiteX4" fmla="*/ 118663 w 118859"/>
              <a:gd name="connsiteY4" fmla="*/ 0 h 12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59" h="125643">
                <a:moveTo>
                  <a:pt x="0" y="125643"/>
                </a:moveTo>
                <a:cubicBezTo>
                  <a:pt x="20941" y="123316"/>
                  <a:pt x="42495" y="124207"/>
                  <a:pt x="62822" y="118663"/>
                </a:cubicBezTo>
                <a:cubicBezTo>
                  <a:pt x="69171" y="116931"/>
                  <a:pt x="72671" y="109841"/>
                  <a:pt x="76782" y="104702"/>
                </a:cubicBezTo>
                <a:cubicBezTo>
                  <a:pt x="111998" y="60680"/>
                  <a:pt x="70998" y="103506"/>
                  <a:pt x="104703" y="69801"/>
                </a:cubicBezTo>
                <a:cubicBezTo>
                  <a:pt x="121606" y="19092"/>
                  <a:pt x="118663" y="42636"/>
                  <a:pt x="118663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D3F2AD5-64D6-44B7-ADE3-201239D5E671}"/>
                  </a:ext>
                </a:extLst>
              </p:cNvPr>
              <p:cNvSpPr txBox="1"/>
              <p:nvPr/>
            </p:nvSpPr>
            <p:spPr>
              <a:xfrm>
                <a:off x="3636044" y="3197857"/>
                <a:ext cx="1295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D3F2AD5-64D6-44B7-ADE3-201239D5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44" y="3197857"/>
                <a:ext cx="129599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6B930D2-1C2F-4219-B974-4B729041CE3F}"/>
                  </a:ext>
                </a:extLst>
              </p:cNvPr>
              <p:cNvSpPr txBox="1"/>
              <p:nvPr/>
            </p:nvSpPr>
            <p:spPr>
              <a:xfrm>
                <a:off x="5421826" y="3323206"/>
                <a:ext cx="883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6B930D2-1C2F-4219-B974-4B729041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826" y="3323206"/>
                <a:ext cx="883703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AC30E97-3017-4B79-9382-7171325C664F}"/>
                  </a:ext>
                </a:extLst>
              </p:cNvPr>
              <p:cNvSpPr txBox="1"/>
              <p:nvPr/>
            </p:nvSpPr>
            <p:spPr>
              <a:xfrm>
                <a:off x="5184335" y="2361687"/>
                <a:ext cx="914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os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AC30E97-3017-4B79-9382-7171325C6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335" y="2361687"/>
                <a:ext cx="914161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9C76A5-1EAE-4C46-84BE-95F2CA8A7807}"/>
                  </a:ext>
                </a:extLst>
              </p:cNvPr>
              <p:cNvSpPr txBox="1"/>
              <p:nvPr/>
            </p:nvSpPr>
            <p:spPr>
              <a:xfrm>
                <a:off x="6888163" y="2928466"/>
                <a:ext cx="1241494" cy="615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9C76A5-1EAE-4C46-84BE-95F2CA8A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163" y="2928466"/>
                <a:ext cx="1241494" cy="615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CC0E078-45FA-4E5A-8074-654FDA443D35}"/>
                  </a:ext>
                </a:extLst>
              </p:cNvPr>
              <p:cNvSpPr txBox="1"/>
              <p:nvPr/>
            </p:nvSpPr>
            <p:spPr>
              <a:xfrm>
                <a:off x="6305529" y="4231514"/>
                <a:ext cx="1145250" cy="615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CC0E078-45FA-4E5A-8074-654FDA44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29" y="4231514"/>
                <a:ext cx="1145250" cy="615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08F01FC-9C2F-4CBA-B561-CE4D978F0EDC}"/>
                  </a:ext>
                </a:extLst>
              </p:cNvPr>
              <p:cNvSpPr txBox="1"/>
              <p:nvPr/>
            </p:nvSpPr>
            <p:spPr>
              <a:xfrm>
                <a:off x="1945071" y="891081"/>
                <a:ext cx="2949397" cy="1134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08F01FC-9C2F-4CBA-B561-CE4D978F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71" y="891081"/>
                <a:ext cx="2949397" cy="113441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B5EA4AA-6310-4CB4-86C8-9B2E6A70B2A1}"/>
                  </a:ext>
                </a:extLst>
              </p:cNvPr>
              <p:cNvSpPr txBox="1"/>
              <p:nvPr/>
            </p:nvSpPr>
            <p:spPr>
              <a:xfrm>
                <a:off x="5292080" y="1459939"/>
                <a:ext cx="317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𝑟𝑠𝑖𝑛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𝑟𝑐𝑜𝑠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B5EA4AA-6310-4CB4-86C8-9B2E6A70B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459939"/>
                <a:ext cx="3179332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1DC1A18-8C6B-4BE2-A503-7CC03D86520C}"/>
                  </a:ext>
                </a:extLst>
              </p:cNvPr>
              <p:cNvSpPr txBox="1"/>
              <p:nvPr/>
            </p:nvSpPr>
            <p:spPr>
              <a:xfrm>
                <a:off x="5101446" y="1008158"/>
                <a:ext cx="375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1DC1A18-8C6B-4BE2-A503-7CC03D865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446" y="1008158"/>
                <a:ext cx="3757695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548096C-BF1B-4FEC-9C38-5DF087747D39}"/>
                  </a:ext>
                </a:extLst>
              </p:cNvPr>
              <p:cNvSpPr txBox="1"/>
              <p:nvPr/>
            </p:nvSpPr>
            <p:spPr>
              <a:xfrm>
                <a:off x="5292080" y="1885009"/>
                <a:ext cx="2304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548096C-BF1B-4FEC-9C38-5DF08774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885009"/>
                <a:ext cx="2304092" cy="369332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257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  <p:bldP spid="18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6DDFE19-C5F3-4F23-B381-1264256E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6" y="1690451"/>
            <a:ext cx="3631483" cy="2880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65C60E-E3F2-47E8-B04F-3C867A39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</a:t>
            </a:r>
            <a:r>
              <a:rPr lang="en-US" altLang="zh-CN" dirty="0"/>
              <a:t>02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178741B-8DC9-4F56-8548-CA7A49A8E16E}"/>
                  </a:ext>
                </a:extLst>
              </p:cNvPr>
              <p:cNvSpPr txBox="1"/>
              <p:nvPr/>
            </p:nvSpPr>
            <p:spPr>
              <a:xfrm>
                <a:off x="1331495" y="3692538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178741B-8DC9-4F56-8548-CA7A49A8E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495" y="3692538"/>
                <a:ext cx="3642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5D2024D-ACC5-45DA-A8A6-523B1023BD79}"/>
                  </a:ext>
                </a:extLst>
              </p:cNvPr>
              <p:cNvSpPr txBox="1"/>
              <p:nvPr/>
            </p:nvSpPr>
            <p:spPr>
              <a:xfrm>
                <a:off x="1331495" y="3323206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5D2024D-ACC5-45DA-A8A6-523B1023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495" y="3323206"/>
                <a:ext cx="399597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94A40C-CD58-41AD-8E67-1A2963F3EFEA}"/>
                  </a:ext>
                </a:extLst>
              </p:cNvPr>
              <p:cNvSpPr txBox="1"/>
              <p:nvPr/>
            </p:nvSpPr>
            <p:spPr>
              <a:xfrm>
                <a:off x="370330" y="4386105"/>
                <a:ext cx="3697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𝑟𝑐𝑜𝑠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94A40C-CD58-41AD-8E67-1A2963F3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30" y="4386105"/>
                <a:ext cx="369761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2B8354B-9A5E-48E3-B4A0-601BC8261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015" y="1916371"/>
            <a:ext cx="4561710" cy="2652157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01847DD-1004-4CD4-9377-8ED85C894BE2}"/>
              </a:ext>
            </a:extLst>
          </p:cNvPr>
          <p:cNvSpPr/>
          <p:nvPr/>
        </p:nvSpPr>
        <p:spPr>
          <a:xfrm>
            <a:off x="7763601" y="3954556"/>
            <a:ext cx="48904" cy="181502"/>
          </a:xfrm>
          <a:custGeom>
            <a:avLst/>
            <a:gdLst>
              <a:gd name="connsiteX0" fmla="*/ 34944 w 48904"/>
              <a:gd name="connsiteY0" fmla="*/ 181502 h 181502"/>
              <a:gd name="connsiteX1" fmla="*/ 20983 w 48904"/>
              <a:gd name="connsiteY1" fmla="*/ 146601 h 181502"/>
              <a:gd name="connsiteX2" fmla="*/ 43 w 48904"/>
              <a:gd name="connsiteY2" fmla="*/ 111700 h 181502"/>
              <a:gd name="connsiteX3" fmla="*/ 20983 w 48904"/>
              <a:gd name="connsiteY3" fmla="*/ 6998 h 181502"/>
              <a:gd name="connsiteX4" fmla="*/ 48904 w 48904"/>
              <a:gd name="connsiteY4" fmla="*/ 18 h 18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" h="181502">
                <a:moveTo>
                  <a:pt x="34944" y="181502"/>
                </a:moveTo>
                <a:cubicBezTo>
                  <a:pt x="30290" y="169868"/>
                  <a:pt x="27200" y="157480"/>
                  <a:pt x="20983" y="146601"/>
                </a:cubicBezTo>
                <a:cubicBezTo>
                  <a:pt x="-9676" y="92948"/>
                  <a:pt x="21957" y="177443"/>
                  <a:pt x="43" y="111700"/>
                </a:cubicBezTo>
                <a:cubicBezTo>
                  <a:pt x="1562" y="93477"/>
                  <a:pt x="-6674" y="29123"/>
                  <a:pt x="20983" y="6998"/>
                </a:cubicBezTo>
                <a:cubicBezTo>
                  <a:pt x="30628" y="-718"/>
                  <a:pt x="38836" y="18"/>
                  <a:pt x="48904" y="1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81EA1C-8E77-41A9-8E3F-E0292E68459D}"/>
              </a:ext>
            </a:extLst>
          </p:cNvPr>
          <p:cNvSpPr txBox="1"/>
          <p:nvPr/>
        </p:nvSpPr>
        <p:spPr>
          <a:xfrm>
            <a:off x="4814968" y="3057784"/>
            <a:ext cx="30168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C7A92F0-4912-499B-8641-1D99F90C5DE2}"/>
                  </a:ext>
                </a:extLst>
              </p:cNvPr>
              <p:cNvSpPr txBox="1"/>
              <p:nvPr/>
            </p:nvSpPr>
            <p:spPr>
              <a:xfrm>
                <a:off x="7389460" y="3804810"/>
                <a:ext cx="374141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C7A92F0-4912-499B-8641-1D99F90C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460" y="3804810"/>
                <a:ext cx="3741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385BB0-267F-4A75-B97E-6C1F1C4524D0}"/>
                  </a:ext>
                </a:extLst>
              </p:cNvPr>
              <p:cNvSpPr txBox="1"/>
              <p:nvPr/>
            </p:nvSpPr>
            <p:spPr>
              <a:xfrm>
                <a:off x="4570445" y="4169734"/>
                <a:ext cx="713785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385BB0-267F-4A75-B97E-6C1F1C452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45" y="4169734"/>
                <a:ext cx="71378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5FFB842-94F1-4A37-9332-24BC26DCAE75}"/>
                  </a:ext>
                </a:extLst>
              </p:cNvPr>
              <p:cNvSpPr txBox="1"/>
              <p:nvPr/>
            </p:nvSpPr>
            <p:spPr>
              <a:xfrm>
                <a:off x="4284741" y="2559134"/>
                <a:ext cx="399597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5FFB842-94F1-4A37-9332-24BC26DCA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741" y="2559134"/>
                <a:ext cx="39959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F0A233C-AFAF-4221-93AE-52B8745FFAAD}"/>
              </a:ext>
            </a:extLst>
          </p:cNvPr>
          <p:cNvSpPr/>
          <p:nvPr/>
        </p:nvSpPr>
        <p:spPr>
          <a:xfrm rot="2753871">
            <a:off x="4381176" y="2428870"/>
            <a:ext cx="118859" cy="125643"/>
          </a:xfrm>
          <a:custGeom>
            <a:avLst/>
            <a:gdLst>
              <a:gd name="connsiteX0" fmla="*/ 0 w 118859"/>
              <a:gd name="connsiteY0" fmla="*/ 125643 h 125643"/>
              <a:gd name="connsiteX1" fmla="*/ 62822 w 118859"/>
              <a:gd name="connsiteY1" fmla="*/ 118663 h 125643"/>
              <a:gd name="connsiteX2" fmla="*/ 76782 w 118859"/>
              <a:gd name="connsiteY2" fmla="*/ 104702 h 125643"/>
              <a:gd name="connsiteX3" fmla="*/ 104703 w 118859"/>
              <a:gd name="connsiteY3" fmla="*/ 69801 h 125643"/>
              <a:gd name="connsiteX4" fmla="*/ 118663 w 118859"/>
              <a:gd name="connsiteY4" fmla="*/ 0 h 12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59" h="125643">
                <a:moveTo>
                  <a:pt x="0" y="125643"/>
                </a:moveTo>
                <a:cubicBezTo>
                  <a:pt x="20941" y="123316"/>
                  <a:pt x="42495" y="124207"/>
                  <a:pt x="62822" y="118663"/>
                </a:cubicBezTo>
                <a:cubicBezTo>
                  <a:pt x="69171" y="116931"/>
                  <a:pt x="72671" y="109841"/>
                  <a:pt x="76782" y="104702"/>
                </a:cubicBezTo>
                <a:cubicBezTo>
                  <a:pt x="111998" y="60680"/>
                  <a:pt x="70998" y="103506"/>
                  <a:pt x="104703" y="69801"/>
                </a:cubicBezTo>
                <a:cubicBezTo>
                  <a:pt x="121606" y="19092"/>
                  <a:pt x="118663" y="42636"/>
                  <a:pt x="118663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D3F2AD5-64D6-44B7-ADE3-201239D5E671}"/>
                  </a:ext>
                </a:extLst>
              </p:cNvPr>
              <p:cNvSpPr txBox="1"/>
              <p:nvPr/>
            </p:nvSpPr>
            <p:spPr>
              <a:xfrm>
                <a:off x="3727586" y="3204915"/>
                <a:ext cx="736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D3F2AD5-64D6-44B7-ADE3-201239D5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586" y="3204915"/>
                <a:ext cx="736227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6B930D2-1C2F-4219-B974-4B729041CE3F}"/>
                  </a:ext>
                </a:extLst>
              </p:cNvPr>
              <p:cNvSpPr txBox="1"/>
              <p:nvPr/>
            </p:nvSpPr>
            <p:spPr>
              <a:xfrm>
                <a:off x="5137575" y="3521730"/>
                <a:ext cx="7415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6B930D2-1C2F-4219-B974-4B729041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575" y="3521730"/>
                <a:ext cx="741550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AC30E97-3017-4B79-9382-7171325C664F}"/>
                  </a:ext>
                </a:extLst>
              </p:cNvPr>
              <p:cNvSpPr txBox="1"/>
              <p:nvPr/>
            </p:nvSpPr>
            <p:spPr>
              <a:xfrm>
                <a:off x="5045476" y="2368152"/>
                <a:ext cx="1295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AC30E97-3017-4B79-9382-7171325C6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476" y="2368152"/>
                <a:ext cx="129599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CC0E078-45FA-4E5A-8074-654FDA443D35}"/>
                  </a:ext>
                </a:extLst>
              </p:cNvPr>
              <p:cNvSpPr txBox="1"/>
              <p:nvPr/>
            </p:nvSpPr>
            <p:spPr>
              <a:xfrm>
                <a:off x="6239541" y="4125521"/>
                <a:ext cx="1325684" cy="629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CC0E078-45FA-4E5A-8074-654FDA44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41" y="4125521"/>
                <a:ext cx="1325684" cy="6299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08F01FC-9C2F-4CBA-B561-CE4D978F0EDC}"/>
                  </a:ext>
                </a:extLst>
              </p:cNvPr>
              <p:cNvSpPr txBox="1"/>
              <p:nvPr/>
            </p:nvSpPr>
            <p:spPr>
              <a:xfrm>
                <a:off x="1945071" y="891081"/>
                <a:ext cx="3137847" cy="1126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08F01FC-9C2F-4CBA-B561-CE4D978F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71" y="891081"/>
                <a:ext cx="3137847" cy="11269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B5EA4AA-6310-4CB4-86C8-9B2E6A70B2A1}"/>
                  </a:ext>
                </a:extLst>
              </p:cNvPr>
              <p:cNvSpPr txBox="1"/>
              <p:nvPr/>
            </p:nvSpPr>
            <p:spPr>
              <a:xfrm>
                <a:off x="5292080" y="1459939"/>
                <a:ext cx="3174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𝑟𝑐𝑜𝑠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𝑟𝑠𝑖𝑛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B5EA4AA-6310-4CB4-86C8-9B2E6A70B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459939"/>
                <a:ext cx="3174267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1DC1A18-8C6B-4BE2-A503-7CC03D86520C}"/>
                  </a:ext>
                </a:extLst>
              </p:cNvPr>
              <p:cNvSpPr txBox="1"/>
              <p:nvPr/>
            </p:nvSpPr>
            <p:spPr>
              <a:xfrm>
                <a:off x="5101446" y="1008158"/>
                <a:ext cx="3784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1DC1A18-8C6B-4BE2-A503-7CC03D865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446" y="1008158"/>
                <a:ext cx="3784113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548096C-BF1B-4FEC-9C38-5DF087747D39}"/>
                  </a:ext>
                </a:extLst>
              </p:cNvPr>
              <p:cNvSpPr txBox="1"/>
              <p:nvPr/>
            </p:nvSpPr>
            <p:spPr>
              <a:xfrm>
                <a:off x="5292080" y="1885009"/>
                <a:ext cx="2304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548096C-BF1B-4FEC-9C38-5DF08774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885009"/>
                <a:ext cx="2304092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436855DE-0086-4C32-884B-11FC0EC03049}"/>
              </a:ext>
            </a:extLst>
          </p:cNvPr>
          <p:cNvSpPr/>
          <p:nvPr/>
        </p:nvSpPr>
        <p:spPr>
          <a:xfrm rot="12599892">
            <a:off x="5452788" y="3814486"/>
            <a:ext cx="168368" cy="168970"/>
          </a:xfrm>
          <a:custGeom>
            <a:avLst/>
            <a:gdLst>
              <a:gd name="connsiteX0" fmla="*/ 0 w 118859"/>
              <a:gd name="connsiteY0" fmla="*/ 125643 h 125643"/>
              <a:gd name="connsiteX1" fmla="*/ 62822 w 118859"/>
              <a:gd name="connsiteY1" fmla="*/ 118663 h 125643"/>
              <a:gd name="connsiteX2" fmla="*/ 76782 w 118859"/>
              <a:gd name="connsiteY2" fmla="*/ 104702 h 125643"/>
              <a:gd name="connsiteX3" fmla="*/ 104703 w 118859"/>
              <a:gd name="connsiteY3" fmla="*/ 69801 h 125643"/>
              <a:gd name="connsiteX4" fmla="*/ 118663 w 118859"/>
              <a:gd name="connsiteY4" fmla="*/ 0 h 12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59" h="125643">
                <a:moveTo>
                  <a:pt x="0" y="125643"/>
                </a:moveTo>
                <a:cubicBezTo>
                  <a:pt x="20941" y="123316"/>
                  <a:pt x="42495" y="124207"/>
                  <a:pt x="62822" y="118663"/>
                </a:cubicBezTo>
                <a:cubicBezTo>
                  <a:pt x="69171" y="116931"/>
                  <a:pt x="72671" y="109841"/>
                  <a:pt x="76782" y="104702"/>
                </a:cubicBezTo>
                <a:cubicBezTo>
                  <a:pt x="111998" y="60680"/>
                  <a:pt x="70998" y="103506"/>
                  <a:pt x="104703" y="69801"/>
                </a:cubicBezTo>
                <a:cubicBezTo>
                  <a:pt x="121606" y="19092"/>
                  <a:pt x="118663" y="42636"/>
                  <a:pt x="118663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9EBB9CE-CCE6-4C9A-90C5-92BC05E2BD2A}"/>
                  </a:ext>
                </a:extLst>
              </p:cNvPr>
              <p:cNvSpPr txBox="1"/>
              <p:nvPr/>
            </p:nvSpPr>
            <p:spPr>
              <a:xfrm>
                <a:off x="5409874" y="3233228"/>
                <a:ext cx="1326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9EBB9CE-CCE6-4C9A-90C5-92BC05E2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74" y="3233228"/>
                <a:ext cx="1326453" cy="369332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4799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2D240-614C-430A-A58D-03D2A804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数学需要学到什么程度？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2C7CA-19B9-4F30-9F23-72E984198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数学作为一种应用手段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理解一次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 Model</a:t>
            </a:r>
          </a:p>
          <a:p>
            <a:r>
              <a:rPr lang="zh-CN" altLang="en-US" dirty="0"/>
              <a:t>数学作为一种科研手段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多多益善</a:t>
            </a:r>
          </a:p>
        </p:txBody>
      </p:sp>
    </p:spTree>
    <p:extLst>
      <p:ext uri="{BB962C8B-B14F-4D97-AF65-F5344CB8AC3E}">
        <p14:creationId xmlns:p14="http://schemas.microsoft.com/office/powerpoint/2010/main" val="164939106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DC742-C86A-455B-9075-4231ABD2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3316D1-246D-4983-AFAF-BB0598AD9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𝒔𝒔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𝒔𝒄</m:t>
                    </m:r>
                  </m:oMath>
                </a14:m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3316D1-246D-4983-AFAF-BB0598AD9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790741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D9C0-DD40-4221-9278-3DCB2EC2B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投影和面积</a:t>
            </a:r>
            <a:r>
              <a:rPr lang="en-US" altLang="zh-CN" dirty="0"/>
              <a:t>——</a:t>
            </a:r>
            <a:r>
              <a:rPr lang="zh-CN" altLang="en-US" dirty="0"/>
              <a:t>向量的乘积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C83E60-DE76-4586-B176-70D755CF5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945843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F084A-3F6D-4637-BD32-D196AC8B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向量叉积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4DB08-9022-4655-8E59-A413FD05FF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4DB08-9022-4655-8E59-A413FD05F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大括号 3">
            <a:extLst>
              <a:ext uri="{FF2B5EF4-FFF2-40B4-BE49-F238E27FC236}">
                <a16:creationId xmlns:a16="http://schemas.microsoft.com/office/drawing/2014/main" id="{F9A878AA-EFA4-4BB3-9761-60E165CB278C}"/>
              </a:ext>
            </a:extLst>
          </p:cNvPr>
          <p:cNvSpPr/>
          <p:nvPr/>
        </p:nvSpPr>
        <p:spPr>
          <a:xfrm rot="16200000">
            <a:off x="3599892" y="1927422"/>
            <a:ext cx="216024" cy="100811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0C6D1B-E9F6-4DD3-A6B9-8F4608F9AB3C}"/>
              </a:ext>
            </a:extLst>
          </p:cNvPr>
          <p:cNvSpPr txBox="1"/>
          <p:nvPr/>
        </p:nvSpPr>
        <p:spPr>
          <a:xfrm>
            <a:off x="3269322" y="26000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行列式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CFA02F-B801-433C-8BAF-81DF7070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30" y="2479380"/>
            <a:ext cx="2943636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17434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7BDB7-C75C-4473-8D0F-63DA987F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</a:t>
            </a:r>
            <a:r>
              <a:rPr lang="zh-CN" altLang="en-US" dirty="0"/>
              <a:t>叉积是什么？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528581D-34BA-42EF-8EB2-BCBAC124B1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b="1" dirty="0"/>
              </a:p>
              <a:p>
                <a:r>
                  <a:rPr lang="zh-CN" altLang="en-US" dirty="0"/>
                  <a:t>面积？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528581D-34BA-42EF-8EB2-BCBAC124B1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D37A2EA-664D-4767-9E58-1086C038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577774"/>
            <a:ext cx="2972215" cy="22101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1F0947-BA85-4CAB-AC64-A4BE1790D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302" y="2700709"/>
            <a:ext cx="3059404" cy="208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75812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E72A8B5-18BB-4B52-9175-4CAB5D3B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46" y="2669404"/>
            <a:ext cx="3349626" cy="19272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2A78D1-A211-4F02-BEBB-C68D6744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285857"/>
            <a:ext cx="3600953" cy="24292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B17A5B2-0B1B-4D66-9500-2553A53A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</a:t>
            </a:r>
            <a:r>
              <a:rPr lang="zh-CN" altLang="en-US" dirty="0"/>
              <a:t>叉积的几何定义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98DF31-FF33-4A2E-A2C8-456A75DCA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思考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zh-CN" altLang="en-US" dirty="0"/>
                  <a:t>会发生什么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98DF31-FF33-4A2E-A2C8-456A75DCA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A3D1412-1609-4FF9-B168-5FD7A0452BDF}"/>
              </a:ext>
            </a:extLst>
          </p:cNvPr>
          <p:cNvSpPr/>
          <p:nvPr/>
        </p:nvSpPr>
        <p:spPr>
          <a:xfrm>
            <a:off x="5215096" y="3852599"/>
            <a:ext cx="104702" cy="181502"/>
          </a:xfrm>
          <a:custGeom>
            <a:avLst/>
            <a:gdLst>
              <a:gd name="connsiteX0" fmla="*/ 104702 w 104702"/>
              <a:gd name="connsiteY0" fmla="*/ 0 h 181502"/>
              <a:gd name="connsiteX1" fmla="*/ 48861 w 104702"/>
              <a:gd name="connsiteY1" fmla="*/ 6980 h 181502"/>
              <a:gd name="connsiteX2" fmla="*/ 6980 w 104702"/>
              <a:gd name="connsiteY2" fmla="*/ 20940 h 181502"/>
              <a:gd name="connsiteX3" fmla="*/ 0 w 104702"/>
              <a:gd name="connsiteY3" fmla="*/ 41881 h 181502"/>
              <a:gd name="connsiteX4" fmla="*/ 6980 w 104702"/>
              <a:gd name="connsiteY4" fmla="*/ 62821 h 181502"/>
              <a:gd name="connsiteX5" fmla="*/ 13960 w 104702"/>
              <a:gd name="connsiteY5" fmla="*/ 90742 h 181502"/>
              <a:gd name="connsiteX6" fmla="*/ 20940 w 104702"/>
              <a:gd name="connsiteY6" fmla="*/ 139603 h 181502"/>
              <a:gd name="connsiteX7" fmla="*/ 27920 w 104702"/>
              <a:gd name="connsiteY7" fmla="*/ 181484 h 18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702" h="181502">
                <a:moveTo>
                  <a:pt x="104702" y="0"/>
                </a:moveTo>
                <a:cubicBezTo>
                  <a:pt x="86088" y="2327"/>
                  <a:pt x="67203" y="3050"/>
                  <a:pt x="48861" y="6980"/>
                </a:cubicBezTo>
                <a:cubicBezTo>
                  <a:pt x="34472" y="10063"/>
                  <a:pt x="6980" y="20940"/>
                  <a:pt x="6980" y="20940"/>
                </a:cubicBezTo>
                <a:cubicBezTo>
                  <a:pt x="4653" y="27920"/>
                  <a:pt x="0" y="34523"/>
                  <a:pt x="0" y="41881"/>
                </a:cubicBezTo>
                <a:cubicBezTo>
                  <a:pt x="0" y="49239"/>
                  <a:pt x="4959" y="55747"/>
                  <a:pt x="6980" y="62821"/>
                </a:cubicBezTo>
                <a:cubicBezTo>
                  <a:pt x="9615" y="72045"/>
                  <a:pt x="12244" y="81303"/>
                  <a:pt x="13960" y="90742"/>
                </a:cubicBezTo>
                <a:cubicBezTo>
                  <a:pt x="16903" y="106929"/>
                  <a:pt x="17240" y="123572"/>
                  <a:pt x="20940" y="139603"/>
                </a:cubicBezTo>
                <a:cubicBezTo>
                  <a:pt x="31115" y="183692"/>
                  <a:pt x="50332" y="181484"/>
                  <a:pt x="27920" y="181484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CF7EA0-C88C-41C0-BE29-B31CA73E0F9E}"/>
                  </a:ext>
                </a:extLst>
              </p:cNvPr>
              <p:cNvSpPr txBox="1"/>
              <p:nvPr/>
            </p:nvSpPr>
            <p:spPr>
              <a:xfrm>
                <a:off x="4823131" y="3812342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CF7EA0-C88C-41C0-BE29-B31CA73E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31" y="3812342"/>
                <a:ext cx="3741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7352DD0-B8D6-4D4D-AAFD-11E0CE39BC0E}"/>
                  </a:ext>
                </a:extLst>
              </p:cNvPr>
              <p:cNvSpPr txBox="1"/>
              <p:nvPr/>
            </p:nvSpPr>
            <p:spPr>
              <a:xfrm>
                <a:off x="4716016" y="3263721"/>
                <a:ext cx="3676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7352DD0-B8D6-4D4D-AAFD-11E0CE39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3263721"/>
                <a:ext cx="367665" cy="410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471F49A-66FD-406F-9F79-022D044B7E19}"/>
                  </a:ext>
                </a:extLst>
              </p:cNvPr>
              <p:cNvSpPr txBox="1"/>
              <p:nvPr/>
            </p:nvSpPr>
            <p:spPr>
              <a:xfrm>
                <a:off x="6162686" y="382894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471F49A-66FD-406F-9F79-022D044B7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686" y="3828948"/>
                <a:ext cx="371448" cy="369332"/>
              </a:xfrm>
              <a:prstGeom prst="rect">
                <a:avLst/>
              </a:prstGeom>
              <a:blipFill>
                <a:blip r:embed="rId7"/>
                <a:stretch>
                  <a:fillRect t="-22951" r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9CEE8D-EA9F-427B-94D6-8F22B54EFF65}"/>
                  </a:ext>
                </a:extLst>
              </p:cNvPr>
              <p:cNvSpPr txBox="1"/>
              <p:nvPr/>
            </p:nvSpPr>
            <p:spPr>
              <a:xfrm>
                <a:off x="1561212" y="3389352"/>
                <a:ext cx="3676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9CEE8D-EA9F-427B-94D6-8F22B54E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212" y="3389352"/>
                <a:ext cx="367665" cy="4103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983C32-C869-4FFA-BFAE-3C4572667919}"/>
                  </a:ext>
                </a:extLst>
              </p:cNvPr>
              <p:cNvSpPr txBox="1"/>
              <p:nvPr/>
            </p:nvSpPr>
            <p:spPr>
              <a:xfrm>
                <a:off x="2891714" y="3553531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E983C32-C869-4FFA-BFAE-3C4572667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14" y="3553531"/>
                <a:ext cx="3497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6678FCB-E574-44D9-8D07-992C5C3E05EA}"/>
              </a:ext>
            </a:extLst>
          </p:cNvPr>
          <p:cNvSpPr/>
          <p:nvPr/>
        </p:nvSpPr>
        <p:spPr>
          <a:xfrm>
            <a:off x="2031224" y="3964727"/>
            <a:ext cx="307127" cy="90742"/>
          </a:xfrm>
          <a:custGeom>
            <a:avLst/>
            <a:gdLst>
              <a:gd name="connsiteX0" fmla="*/ 0 w 307127"/>
              <a:gd name="connsiteY0" fmla="*/ 13960 h 90742"/>
              <a:gd name="connsiteX1" fmla="*/ 34901 w 307127"/>
              <a:gd name="connsiteY1" fmla="*/ 6980 h 90742"/>
              <a:gd name="connsiteX2" fmla="*/ 55842 w 307127"/>
              <a:gd name="connsiteY2" fmla="*/ 0 h 90742"/>
              <a:gd name="connsiteX3" fmla="*/ 160544 w 307127"/>
              <a:gd name="connsiteY3" fmla="*/ 6980 h 90742"/>
              <a:gd name="connsiteX4" fmla="*/ 202425 w 307127"/>
              <a:gd name="connsiteY4" fmla="*/ 20940 h 90742"/>
              <a:gd name="connsiteX5" fmla="*/ 244306 w 307127"/>
              <a:gd name="connsiteY5" fmla="*/ 41881 h 90742"/>
              <a:gd name="connsiteX6" fmla="*/ 286187 w 307127"/>
              <a:gd name="connsiteY6" fmla="*/ 62821 h 90742"/>
              <a:gd name="connsiteX7" fmla="*/ 307127 w 307127"/>
              <a:gd name="connsiteY7" fmla="*/ 90742 h 9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7127" h="90742">
                <a:moveTo>
                  <a:pt x="0" y="13960"/>
                </a:moveTo>
                <a:cubicBezTo>
                  <a:pt x="11634" y="11633"/>
                  <a:pt x="23391" y="9857"/>
                  <a:pt x="34901" y="6980"/>
                </a:cubicBezTo>
                <a:cubicBezTo>
                  <a:pt x="42039" y="5196"/>
                  <a:pt x="48484" y="0"/>
                  <a:pt x="55842" y="0"/>
                </a:cubicBezTo>
                <a:cubicBezTo>
                  <a:pt x="90820" y="0"/>
                  <a:pt x="125643" y="4653"/>
                  <a:pt x="160544" y="6980"/>
                </a:cubicBezTo>
                <a:cubicBezTo>
                  <a:pt x="174504" y="11633"/>
                  <a:pt x="190181" y="12777"/>
                  <a:pt x="202425" y="20940"/>
                </a:cubicBezTo>
                <a:cubicBezTo>
                  <a:pt x="262434" y="60946"/>
                  <a:pt x="186509" y="12982"/>
                  <a:pt x="244306" y="41881"/>
                </a:cubicBezTo>
                <a:cubicBezTo>
                  <a:pt x="298424" y="68941"/>
                  <a:pt x="233557" y="45279"/>
                  <a:pt x="286187" y="62821"/>
                </a:cubicBezTo>
                <a:cubicBezTo>
                  <a:pt x="301972" y="86500"/>
                  <a:pt x="294215" y="77830"/>
                  <a:pt x="307127" y="90742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152660B-D692-47B7-8AD9-6088887F8402}"/>
                  </a:ext>
                </a:extLst>
              </p:cNvPr>
              <p:cNvSpPr txBox="1"/>
              <p:nvPr/>
            </p:nvSpPr>
            <p:spPr>
              <a:xfrm>
                <a:off x="2011141" y="3659215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152660B-D692-47B7-8AD9-6088887F8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141" y="3659215"/>
                <a:ext cx="3741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97059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0DEE459C-B732-47F1-A5CF-BD2C8A65A8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200150"/>
                <a:ext cx="8229600" cy="3394075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>
                <a:lvl1pPr marL="342900" indent="-342900" algn="l" defTabSz="914400" eaLnBrk="1" fontAlgn="base" hangingPunct="1">
                  <a:lnSpc>
                    <a:spcPct val="200000"/>
                  </a:lnSpc>
                  <a:spcBef>
                    <a:spcPct val="20000"/>
                  </a:spcBef>
                  <a:spcAft>
                    <a:spcPts val="0"/>
                  </a:spcAft>
                  <a:buFont typeface="Wingdings" pitchFamily="2" charset="2"/>
                  <a:buChar char="u"/>
                  <a:defRPr sz="2000" b="1">
                    <a:solidFill>
                      <a:srgbClr val="474747"/>
                    </a:solidFill>
                    <a:latin typeface="微软雅黑" charset="0"/>
                    <a:ea typeface="微软雅黑" charset="0"/>
                    <a:cs typeface="微软雅黑" charset="0"/>
                  </a:defRPr>
                </a:lvl1pPr>
                <a:lvl2pPr marL="742950" indent="-285750" algn="l" defTabSz="914400" eaLnBrk="1" fontAlgn="base" hangingPunct="1">
                  <a:spcBef>
                    <a:spcPct val="20000"/>
                  </a:spcBef>
                  <a:spcAft>
                    <a:spcPts val="0"/>
                  </a:spcAft>
                  <a:buFont typeface="Arial" pitchFamily="34" charset="0"/>
                  <a:buChar char="–"/>
                  <a:defRPr sz="1500" b="1">
                    <a:solidFill>
                      <a:srgbClr val="212121"/>
                    </a:solidFill>
                    <a:latin typeface="微软雅黑" charset="0"/>
                    <a:ea typeface="微软雅黑" charset="0"/>
                  </a:defRPr>
                </a:lvl2pPr>
                <a:lvl3pPr marL="1143000" indent="-228600" algn="l" defTabSz="914400" eaLnBrk="1" fontAlgn="base" hangingPunct="1">
                  <a:spcBef>
                    <a:spcPct val="200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500" b="1">
                    <a:solidFill>
                      <a:srgbClr val="212121"/>
                    </a:solidFill>
                    <a:latin typeface="微软雅黑" charset="0"/>
                    <a:ea typeface="微软雅黑" charset="0"/>
                  </a:defRPr>
                </a:lvl3pPr>
                <a:lvl4pPr marL="1600200" indent="-228600" algn="l" defTabSz="914400" eaLnBrk="1" fontAlgn="base" hangingPunct="1">
                  <a:spcBef>
                    <a:spcPct val="20000"/>
                  </a:spcBef>
                  <a:spcAft>
                    <a:spcPts val="0"/>
                  </a:spcAft>
                  <a:buFont typeface="Arial" pitchFamily="34" charset="0"/>
                  <a:buChar char="–"/>
                  <a:defRPr sz="1500" b="1">
                    <a:solidFill>
                      <a:srgbClr val="212121"/>
                    </a:solidFill>
                    <a:latin typeface="微软雅黑" charset="0"/>
                    <a:ea typeface="微软雅黑" charset="0"/>
                  </a:defRPr>
                </a:lvl4pPr>
                <a:lvl5pPr marL="2057400" indent="-228600" algn="l" defTabSz="914400" eaLnBrk="1" fontAlgn="base" hangingPunct="1">
                  <a:spcBef>
                    <a:spcPct val="20000"/>
                  </a:spcBef>
                  <a:spcAft>
                    <a:spcPts val="0"/>
                  </a:spcAft>
                  <a:buFont typeface="Arial" pitchFamily="34" charset="0"/>
                  <a:buChar char="»"/>
                  <a:defRPr sz="1500" b="1">
                    <a:solidFill>
                      <a:srgbClr val="212121"/>
                    </a:solidFill>
                    <a:latin typeface="微软雅黑" charset="0"/>
                    <a:ea typeface="微软雅黑" charset="0"/>
                  </a:defRPr>
                </a:lvl5pPr>
                <a:lvl6pPr marL="2514600" indent="-228600" algn="l" defTabSz="914400" eaLnBrk="1" fontAlgn="base" hangingPunct="1">
                  <a:spcBef>
                    <a:spcPct val="20000"/>
                  </a:spcBef>
                  <a:spcAft>
                    <a:spcPts val="0"/>
                  </a:spcAft>
                  <a:buFont typeface="Arial" pitchFamily="34" charset="0"/>
                  <a:buChar char="»"/>
                  <a:defRPr sz="1500" b="1">
                    <a:solidFill>
                      <a:srgbClr val="212121"/>
                    </a:solidFill>
                    <a:latin typeface="微软雅黑" charset="0"/>
                    <a:ea typeface="微软雅黑" charset="0"/>
                  </a:defRPr>
                </a:lvl6pPr>
                <a:lvl7pPr marL="2971800" indent="-228600" algn="l" defTabSz="914400" eaLnBrk="1" fontAlgn="base" hangingPunct="1">
                  <a:spcBef>
                    <a:spcPct val="20000"/>
                  </a:spcBef>
                  <a:spcAft>
                    <a:spcPts val="0"/>
                  </a:spcAft>
                  <a:buFont typeface="Arial" pitchFamily="34" charset="0"/>
                  <a:buChar char="»"/>
                  <a:defRPr sz="1500" b="1">
                    <a:solidFill>
                      <a:srgbClr val="212121"/>
                    </a:solidFill>
                    <a:latin typeface="微软雅黑" charset="0"/>
                    <a:ea typeface="微软雅黑" charset="0"/>
                  </a:defRPr>
                </a:lvl7pPr>
                <a:lvl8pPr marL="3429000" indent="-228600" algn="l" defTabSz="914400" eaLnBrk="1" fontAlgn="base" hangingPunct="1">
                  <a:spcBef>
                    <a:spcPct val="20000"/>
                  </a:spcBef>
                  <a:spcAft>
                    <a:spcPts val="0"/>
                  </a:spcAft>
                  <a:buFont typeface="Arial" pitchFamily="34" charset="0"/>
                  <a:buChar char="»"/>
                  <a:defRPr sz="1500" b="1">
                    <a:solidFill>
                      <a:srgbClr val="212121"/>
                    </a:solidFill>
                    <a:latin typeface="微软雅黑" charset="0"/>
                    <a:ea typeface="微软雅黑" charset="0"/>
                  </a:defRPr>
                </a:lvl8pPr>
                <a:lvl9pPr marL="3429000" indent="-228600" algn="l" defTabSz="914400" eaLnBrk="1" fontAlgn="base" hangingPunct="1">
                  <a:spcBef>
                    <a:spcPct val="20000"/>
                  </a:spcBef>
                  <a:spcAft>
                    <a:spcPts val="0"/>
                  </a:spcAft>
                  <a:buFont typeface="Arial" pitchFamily="34" charset="0"/>
                  <a:buChar char="»"/>
                  <a:defRPr sz="1500" b="1">
                    <a:solidFill>
                      <a:srgbClr val="212121"/>
                    </a:solidFill>
                    <a:latin typeface="微软雅黑" charset="0"/>
                    <a:ea typeface="微软雅黑" charset="0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zh-CN" altLang="en-US" kern="0" dirty="0"/>
                  <a:t> </a:t>
                </a:r>
                <a:r>
                  <a:rPr lang="en-US" altLang="zh-CN" kern="0" dirty="0"/>
                  <a:t>a</a:t>
                </a:r>
                <a:r>
                  <a:rPr lang="zh-CN" altLang="en-US" kern="0" dirty="0"/>
                  <a:t>在</a:t>
                </a:r>
                <a:r>
                  <a:rPr lang="en-US" altLang="zh-CN" kern="0" dirty="0"/>
                  <a:t>b</a:t>
                </a:r>
                <a:r>
                  <a:rPr lang="zh-CN" altLang="en-US" kern="0" dirty="0"/>
                  <a:t>右边</a:t>
                </a:r>
                <a:endParaRPr lang="en-US" altLang="zh-CN" b="1" i="1" kern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kern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kern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kern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kern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b="1" i="1" kern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kern="0" dirty="0"/>
                  <a:t> a</a:t>
                </a:r>
                <a:r>
                  <a:rPr lang="zh-CN" altLang="en-US" b="1" kern="0" dirty="0"/>
                  <a:t>在</a:t>
                </a:r>
                <a:r>
                  <a:rPr lang="en-US" altLang="zh-CN" b="1" kern="0" dirty="0"/>
                  <a:t>b</a:t>
                </a:r>
                <a:r>
                  <a:rPr lang="zh-CN" altLang="en-US" kern="0" dirty="0"/>
                  <a:t>左边</a:t>
                </a:r>
                <a:endParaRPr lang="en-US" altLang="zh-CN" b="1" kern="0" dirty="0"/>
              </a:p>
              <a:p>
                <a:endParaRPr lang="zh-CN" altLang="en-US" kern="0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0DEE459C-B732-47F1-A5CF-BD2C8A65A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00150"/>
                <a:ext cx="8229600" cy="3394075"/>
              </a:xfrm>
              <a:prstGeom prst="rect">
                <a:avLst/>
              </a:prstGeom>
              <a:blipFill>
                <a:blip r:embed="rId2"/>
                <a:stretch>
                  <a:fillRect l="-667"/>
                </a:stretch>
              </a:blipFill>
              <a:ln w="9525" cap="flat" cmpd="sng">
                <a:noFill/>
                <a:prstDash val="solid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5683773-AC7E-4476-8A29-23CF585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2d-</a:t>
            </a:r>
            <a:r>
              <a:rPr lang="zh-CN" altLang="en-US" dirty="0"/>
              <a:t>叉积符号的含义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4E9960F-CF65-4F8C-9242-A1FEF30B7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3968" y="2715766"/>
            <a:ext cx="3057952" cy="2029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B09FC0-5550-4ECD-94A3-43D5B6834984}"/>
                  </a:ext>
                </a:extLst>
              </p:cNvPr>
              <p:cNvSpPr txBox="1"/>
              <p:nvPr/>
            </p:nvSpPr>
            <p:spPr>
              <a:xfrm>
                <a:off x="4564617" y="3147814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B09FC0-5550-4ECD-94A3-43D5B6834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617" y="3147814"/>
                <a:ext cx="73449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949720-431C-4BE9-9039-014770D70457}"/>
                  </a:ext>
                </a:extLst>
              </p:cNvPr>
              <p:cNvSpPr txBox="1"/>
              <p:nvPr/>
            </p:nvSpPr>
            <p:spPr>
              <a:xfrm>
                <a:off x="6300192" y="3867894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(4,1)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949720-431C-4BE9-9039-014770D70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867894"/>
                <a:ext cx="73449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62580FF-81A8-4B9D-A018-D44E87117314}"/>
                  </a:ext>
                </a:extLst>
              </p:cNvPr>
              <p:cNvSpPr txBox="1"/>
              <p:nvPr/>
            </p:nvSpPr>
            <p:spPr>
              <a:xfrm>
                <a:off x="4499992" y="3545654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62580FF-81A8-4B9D-A018-D44E87117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545654"/>
                <a:ext cx="371447" cy="369332"/>
              </a:xfrm>
              <a:prstGeom prst="rect">
                <a:avLst/>
              </a:prstGeom>
              <a:blipFill>
                <a:blip r:embed="rId6"/>
                <a:stretch>
                  <a:fillRect t="-23333" r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7E82DB3-9B6D-496F-9100-8FE06DC431A7}"/>
                  </a:ext>
                </a:extLst>
              </p:cNvPr>
              <p:cNvSpPr txBox="1"/>
              <p:nvPr/>
            </p:nvSpPr>
            <p:spPr>
              <a:xfrm>
                <a:off x="5629111" y="4054092"/>
                <a:ext cx="3676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7E82DB3-9B6D-496F-9100-8FE06DC4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111" y="4054092"/>
                <a:ext cx="367665" cy="410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C9EB4683-AA79-48E4-ADF8-92D0A2AD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33" y="2640442"/>
            <a:ext cx="3057952" cy="202910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8D2E540-6EA7-4A5C-BC74-C99C90D837EA}"/>
                  </a:ext>
                </a:extLst>
              </p:cNvPr>
              <p:cNvSpPr txBox="1"/>
              <p:nvPr/>
            </p:nvSpPr>
            <p:spPr>
              <a:xfrm>
                <a:off x="2532753" y="3943367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8D2E540-6EA7-4A5C-BC74-C99C90D83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753" y="3943367"/>
                <a:ext cx="371447" cy="369332"/>
              </a:xfrm>
              <a:prstGeom prst="rect">
                <a:avLst/>
              </a:prstGeom>
              <a:blipFill>
                <a:blip r:embed="rId8"/>
                <a:stretch>
                  <a:fillRect t="-23333" r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76E584D-2F39-4CDD-9476-17E198BE972E}"/>
                  </a:ext>
                </a:extLst>
              </p:cNvPr>
              <p:cNvSpPr txBox="1"/>
              <p:nvPr/>
            </p:nvSpPr>
            <p:spPr>
              <a:xfrm>
                <a:off x="1408825" y="3054037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76E584D-2F39-4CDD-9476-17E198BE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825" y="3054037"/>
                <a:ext cx="734496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498B098-B622-40E3-8CBF-C28829C02BD5}"/>
                  </a:ext>
                </a:extLst>
              </p:cNvPr>
              <p:cNvSpPr txBox="1"/>
              <p:nvPr/>
            </p:nvSpPr>
            <p:spPr>
              <a:xfrm>
                <a:off x="1340809" y="3545654"/>
                <a:ext cx="3676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498B098-B622-40E3-8CBF-C28829C02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809" y="3545654"/>
                <a:ext cx="367665" cy="4103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7318AC5-3796-4653-8FBD-6BE8E594AF43}"/>
                  </a:ext>
                </a:extLst>
              </p:cNvPr>
              <p:cNvSpPr txBox="1"/>
              <p:nvPr/>
            </p:nvSpPr>
            <p:spPr>
              <a:xfrm>
                <a:off x="3078218" y="3771293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(4,1)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7318AC5-3796-4653-8FBD-6BE8E594A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218" y="3771293"/>
                <a:ext cx="734496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418620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F084A-3F6D-4637-BD32-D196AC8B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3d-</a:t>
            </a:r>
            <a:r>
              <a:rPr lang="zh-CN" altLang="en-US" dirty="0"/>
              <a:t>向量叉积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4DB08-9022-4655-8E59-A413FD05FF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044624" y="555526"/>
                <a:ext cx="8229600" cy="230021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acc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acc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4DB08-9022-4655-8E59-A413FD05F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044624" y="555526"/>
                <a:ext cx="8229600" cy="23002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DEBC6-5CCC-49B5-978A-D865FA87DCCF}"/>
                  </a:ext>
                </a:extLst>
              </p:cNvPr>
              <p:cNvSpPr txBox="1"/>
              <p:nvPr/>
            </p:nvSpPr>
            <p:spPr>
              <a:xfrm>
                <a:off x="2915816" y="3003798"/>
                <a:ext cx="3898824" cy="555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DEBC6-5CCC-49B5-978A-D865FA87D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003798"/>
                <a:ext cx="3898824" cy="555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A27F2B8-0754-4E04-8964-1A124238713D}"/>
                  </a:ext>
                </a:extLst>
              </p:cNvPr>
              <p:cNvSpPr txBox="1"/>
              <p:nvPr/>
            </p:nvSpPr>
            <p:spPr>
              <a:xfrm>
                <a:off x="2915816" y="3795886"/>
                <a:ext cx="5275996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A27F2B8-0754-4E04-8964-1A1242387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795886"/>
                <a:ext cx="5275996" cy="410305"/>
              </a:xfrm>
              <a:prstGeom prst="rect">
                <a:avLst/>
              </a:prstGeom>
              <a:blipFill>
                <a:blip r:embed="rId4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DD49C69-E428-4064-B6E8-D872CDD68551}"/>
                  </a:ext>
                </a:extLst>
              </p:cNvPr>
              <p:cNvSpPr txBox="1"/>
              <p:nvPr/>
            </p:nvSpPr>
            <p:spPr>
              <a:xfrm>
                <a:off x="2843808" y="4403308"/>
                <a:ext cx="4402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DD49C69-E428-4064-B6E8-D872CDD68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4403308"/>
                <a:ext cx="4402937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216114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AF144-BC6A-4CE3-AFCB-33268128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行列式求值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1BB0483-8F8C-42D8-A8BB-6B4F7C1B1BF7}"/>
                  </a:ext>
                </a:extLst>
              </p:cNvPr>
              <p:cNvSpPr/>
              <p:nvPr/>
            </p:nvSpPr>
            <p:spPr>
              <a:xfrm>
                <a:off x="1043608" y="1419622"/>
                <a:ext cx="1214627" cy="830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1BB0483-8F8C-42D8-A8BB-6B4F7C1B1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419622"/>
                <a:ext cx="1214627" cy="8304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17BF925-201A-4C47-AFD8-E5C8647E5828}"/>
                  </a:ext>
                </a:extLst>
              </p:cNvPr>
              <p:cNvSpPr/>
              <p:nvPr/>
            </p:nvSpPr>
            <p:spPr>
              <a:xfrm>
                <a:off x="3285365" y="1491660"/>
                <a:ext cx="2291845" cy="830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  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𝟏𝟔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  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17BF925-201A-4C47-AFD8-E5C8647E5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365" y="1491660"/>
                <a:ext cx="2291845" cy="8305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9625B5C-328C-462A-97EF-4DE0DA5C6004}"/>
                  </a:ext>
                </a:extLst>
              </p:cNvPr>
              <p:cNvSpPr/>
              <p:nvPr/>
            </p:nvSpPr>
            <p:spPr>
              <a:xfrm>
                <a:off x="6156176" y="1347614"/>
                <a:ext cx="2353015" cy="1118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  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𝟏𝟔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  −</m:t>
                              </m:r>
                              <m:f>
                                <m:f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𝟒𝟎</m:t>
                                  </m:r>
                                </m:num>
                                <m:den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𝟐𝟕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9625B5C-328C-462A-97EF-4DE0DA5C6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347614"/>
                <a:ext cx="2353015" cy="1118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右 8">
            <a:extLst>
              <a:ext uri="{FF2B5EF4-FFF2-40B4-BE49-F238E27FC236}">
                <a16:creationId xmlns:a16="http://schemas.microsoft.com/office/drawing/2014/main" id="{4D17ACB0-E3FE-43F4-93FA-365BAB329387}"/>
              </a:ext>
            </a:extLst>
          </p:cNvPr>
          <p:cNvSpPr/>
          <p:nvPr/>
        </p:nvSpPr>
        <p:spPr>
          <a:xfrm>
            <a:off x="2627784" y="1754453"/>
            <a:ext cx="288032" cy="16082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66729FAB-2EB1-40F5-BA59-DFCD73066FCC}"/>
              </a:ext>
            </a:extLst>
          </p:cNvPr>
          <p:cNvSpPr/>
          <p:nvPr/>
        </p:nvSpPr>
        <p:spPr>
          <a:xfrm>
            <a:off x="5783725" y="1765797"/>
            <a:ext cx="288032" cy="16082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5DAD308-3D53-4E62-9C37-085C79AEA80B}"/>
                  </a:ext>
                </a:extLst>
              </p:cNvPr>
              <p:cNvSpPr txBox="1"/>
              <p:nvPr/>
            </p:nvSpPr>
            <p:spPr>
              <a:xfrm>
                <a:off x="3203848" y="3291830"/>
                <a:ext cx="3316805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=1×−27×−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5DAD308-3D53-4E62-9C37-085C79AEA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291830"/>
                <a:ext cx="3316805" cy="611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382672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5CD3B-5906-42D0-878F-3A9976DF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554D1C-F8DE-4F1B-9F96-DFA0F3E65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br>
                  <a:rPr lang="en-US" altLang="zh-CN" b="1" dirty="0"/>
                </a:b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=(−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554D1C-F8DE-4F1B-9F96-DFA0F3E65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056964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548CEF7-6F15-4E1E-8D5C-5CC18979C0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（"/>
                          <m:endChr m:val="）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548CEF7-6F15-4E1E-8D5C-5CC18979C0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D80CA-F942-4190-971E-4FCC530AC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87107-8733-4BA6-A806-6AC2260C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050" y="1635646"/>
            <a:ext cx="3240360" cy="2638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2197434-188F-4159-8CFA-C9E5C044CA6F}"/>
                  </a:ext>
                </a:extLst>
              </p:cNvPr>
              <p:cNvSpPr/>
              <p:nvPr/>
            </p:nvSpPr>
            <p:spPr>
              <a:xfrm>
                <a:off x="6012160" y="3219822"/>
                <a:ext cx="1015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（"/>
                          <m:endChr m:val="）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2197434-188F-4159-8CFA-C9E5C044C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219822"/>
                <a:ext cx="10158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35F3672-5052-4BFA-9C62-A5936CEE3C82}"/>
                  </a:ext>
                </a:extLst>
              </p:cNvPr>
              <p:cNvSpPr/>
              <p:nvPr/>
            </p:nvSpPr>
            <p:spPr>
              <a:xfrm>
                <a:off x="4283968" y="1510158"/>
                <a:ext cx="1015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（"/>
                          <m:endChr m:val="）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35F3672-5052-4BFA-9C62-A5936CEE3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510158"/>
                <a:ext cx="10158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2F5CC30-9BD9-4640-95AB-3B29D66A0FF2}"/>
                  </a:ext>
                </a:extLst>
              </p:cNvPr>
              <p:cNvSpPr/>
              <p:nvPr/>
            </p:nvSpPr>
            <p:spPr>
              <a:xfrm>
                <a:off x="2339752" y="3609608"/>
                <a:ext cx="10166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2F5CC30-9BD9-4640-95AB-3B29D66A0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609608"/>
                <a:ext cx="101662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1174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6B0F5-A356-48A7-8E9F-BCEC251D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WebGL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AD3E6-A42B-420E-9E36-286FF203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渲染引擎（不提供很多数学能力）</a:t>
            </a:r>
            <a:endParaRPr lang="en-US" altLang="zh-CN" dirty="0"/>
          </a:p>
          <a:p>
            <a:r>
              <a:rPr lang="en-US" altLang="zh-CN" dirty="0"/>
              <a:t>OpenGL ES</a:t>
            </a:r>
            <a:r>
              <a:rPr lang="zh-CN" altLang="en-US" dirty="0"/>
              <a:t>标准（通用性）</a:t>
            </a:r>
            <a:endParaRPr lang="en-US" altLang="zh-CN" dirty="0"/>
          </a:p>
          <a:p>
            <a:r>
              <a:rPr lang="zh-CN" altLang="en-US" dirty="0"/>
              <a:t>跨平台（浏览器中可以直接运行）</a:t>
            </a:r>
          </a:p>
        </p:txBody>
      </p:sp>
    </p:spTree>
    <p:extLst>
      <p:ext uri="{BB962C8B-B14F-4D97-AF65-F5344CB8AC3E}">
        <p14:creationId xmlns:p14="http://schemas.microsoft.com/office/powerpoint/2010/main" val="2337371541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5ADED72-C429-4DC0-AF3D-FEECF0269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707654"/>
            <a:ext cx="3067478" cy="2705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26CFFB9-1B0A-4F36-BBEE-1884A71B15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26CFFB9-1B0A-4F36-BBEE-1884A71B1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98B9135-6DAB-4DA5-9AA7-54C42D34F8DF}"/>
                  </a:ext>
                </a:extLst>
              </p:cNvPr>
              <p:cNvSpPr/>
              <p:nvPr/>
            </p:nvSpPr>
            <p:spPr>
              <a:xfrm>
                <a:off x="3545231" y="2387084"/>
                <a:ext cx="1015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98B9135-6DAB-4DA5-9AA7-54C42D34F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231" y="2387084"/>
                <a:ext cx="10158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992E85E-062D-45B1-91C0-C5DA1DB084EF}"/>
                  </a:ext>
                </a:extLst>
              </p:cNvPr>
              <p:cNvSpPr/>
              <p:nvPr/>
            </p:nvSpPr>
            <p:spPr>
              <a:xfrm>
                <a:off x="4692254" y="2017752"/>
                <a:ext cx="10166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992E85E-062D-45B1-91C0-C5DA1DB084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54" y="2017752"/>
                <a:ext cx="1016625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D0FC74C-AD32-440D-A397-7AD8EB12829E}"/>
                  </a:ext>
                </a:extLst>
              </p:cNvPr>
              <p:cNvSpPr/>
              <p:nvPr/>
            </p:nvSpPr>
            <p:spPr>
              <a:xfrm>
                <a:off x="4427984" y="3291830"/>
                <a:ext cx="13628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D0FC74C-AD32-440D-A397-7AD8EB128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291830"/>
                <a:ext cx="1362873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865658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519F1-5050-4D08-955F-08807D29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叉积的意义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8F274-753C-4F82-8813-DC6ADDF48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向量叉积指向向量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的垂直方向</a:t>
            </a:r>
            <a:endParaRPr lang="en-US" altLang="zh-CN" dirty="0"/>
          </a:p>
          <a:p>
            <a:r>
              <a:rPr lang="zh-CN" altLang="en-US" dirty="0"/>
              <a:t>值等于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形成的平行四边形面积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的叉积是</a:t>
            </a:r>
            <a:r>
              <a:rPr lang="en-US" altLang="zh-CN" dirty="0" err="1"/>
              <a:t>a,b,c</a:t>
            </a:r>
            <a:r>
              <a:rPr lang="zh-CN" altLang="en-US" dirty="0"/>
              <a:t>形成的平行六面体体积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02BEA1-41A7-483D-825F-AF0F621B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09920"/>
            <a:ext cx="2671564" cy="241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813277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F084A-3F6D-4637-BD32-D196AC8B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向量点积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4DB08-9022-4655-8E59-A413FD05FF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∙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zh-CN" b="1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4DB08-9022-4655-8E59-A413FD05F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363F7EB-367D-4F26-A91F-0ECD0E1A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563638"/>
            <a:ext cx="3036099" cy="349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26726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CAFB7-B16B-4737-A8BC-EA42360D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1F88BD-5B6E-457E-BD71-368BBF6F1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点乘似乎有这样的关系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a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是两个向量，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1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b="1" dirty="0"/>
                  <a:t>是</a:t>
                </a:r>
                <a:r>
                  <a:rPr lang="en-US" altLang="zh-CN" b="1" dirty="0"/>
                  <a:t>a</a:t>
                </a:r>
                <a:r>
                  <a:rPr lang="zh-CN" altLang="en-US" b="1" dirty="0"/>
                  <a:t>、</a:t>
                </a:r>
                <a:r>
                  <a:rPr lang="en-US" altLang="zh-CN" b="1" dirty="0"/>
                  <a:t>b</a:t>
                </a:r>
                <a:r>
                  <a:rPr lang="zh-CN" altLang="en-US" b="1" dirty="0"/>
                  <a:t>的夹角；也就是</a:t>
                </a:r>
                <a:r>
                  <a:rPr lang="en-US" altLang="zh-CN" b="1" dirty="0"/>
                  <a:t>a</a:t>
                </a:r>
                <a:r>
                  <a:rPr lang="zh-CN" altLang="en-US" b="1" dirty="0"/>
                  <a:t>在</a:t>
                </a:r>
                <a:r>
                  <a:rPr lang="en-US" altLang="zh-CN" b="1" dirty="0"/>
                  <a:t>b</a:t>
                </a:r>
                <a:r>
                  <a:rPr lang="zh-CN" altLang="en-US" b="1" dirty="0"/>
                  <a:t>上的投影长度和</a:t>
                </a:r>
                <a:r>
                  <a:rPr lang="en-US" altLang="zh-CN" dirty="0"/>
                  <a:t>|b|</a:t>
                </a:r>
                <a:r>
                  <a:rPr lang="zh-CN" altLang="en-US" dirty="0"/>
                  <a:t>相乘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思考：向量的点乘和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dirty="0"/>
                  <a:t>是如何联系上的？</a:t>
                </a:r>
                <a:endParaRPr lang="en-US" altLang="zh-CN" b="1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1F88BD-5B6E-457E-BD71-368BBF6F1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4327163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FEE4B-9F01-4189-A02A-AE83E6D3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继续思考：单位向量的点乘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9BC730-3D40-4BD5-9DAB-631C73E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069" y="1266314"/>
            <a:ext cx="3708340" cy="3394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D009796-E5B9-4A08-9276-3E574B6A6319}"/>
                  </a:ext>
                </a:extLst>
              </p:cNvPr>
              <p:cNvSpPr txBox="1"/>
              <p:nvPr/>
            </p:nvSpPr>
            <p:spPr>
              <a:xfrm>
                <a:off x="1641589" y="3532748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D009796-E5B9-4A08-9276-3E574B6A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89" y="3532748"/>
                <a:ext cx="3741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5C1CD2-0CA5-4BF9-8548-84845A4FCA8B}"/>
                  </a:ext>
                </a:extLst>
              </p:cNvPr>
              <p:cNvSpPr txBox="1"/>
              <p:nvPr/>
            </p:nvSpPr>
            <p:spPr>
              <a:xfrm>
                <a:off x="1914143" y="3574018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5C1CD2-0CA5-4BF9-8548-84845A4FC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43" y="3574018"/>
                <a:ext cx="399597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90EE2FF-E9CC-479A-ABF1-7D1A5B2B7B9D}"/>
              </a:ext>
            </a:extLst>
          </p:cNvPr>
          <p:cNvSpPr/>
          <p:nvPr/>
        </p:nvSpPr>
        <p:spPr>
          <a:xfrm>
            <a:off x="1641589" y="3736459"/>
            <a:ext cx="88900" cy="120655"/>
          </a:xfrm>
          <a:custGeom>
            <a:avLst/>
            <a:gdLst>
              <a:gd name="connsiteX0" fmla="*/ 88900 w 88900"/>
              <a:gd name="connsiteY0" fmla="*/ 120655 h 120655"/>
              <a:gd name="connsiteX1" fmla="*/ 63500 w 88900"/>
              <a:gd name="connsiteY1" fmla="*/ 50805 h 120655"/>
              <a:gd name="connsiteX2" fmla="*/ 44450 w 88900"/>
              <a:gd name="connsiteY2" fmla="*/ 12705 h 120655"/>
              <a:gd name="connsiteX3" fmla="*/ 0 w 88900"/>
              <a:gd name="connsiteY3" fmla="*/ 5 h 1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00" h="120655">
                <a:moveTo>
                  <a:pt x="88900" y="120655"/>
                </a:moveTo>
                <a:cubicBezTo>
                  <a:pt x="71228" y="76476"/>
                  <a:pt x="79805" y="99719"/>
                  <a:pt x="63500" y="50805"/>
                </a:cubicBezTo>
                <a:cubicBezTo>
                  <a:pt x="60040" y="40425"/>
                  <a:pt x="54816" y="19184"/>
                  <a:pt x="44450" y="12705"/>
                </a:cubicBezTo>
                <a:cubicBezTo>
                  <a:pt x="23059" y="-664"/>
                  <a:pt x="16778" y="5"/>
                  <a:pt x="0" y="5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28F0389-9C95-426F-B31E-3450AED3228F}"/>
              </a:ext>
            </a:extLst>
          </p:cNvPr>
          <p:cNvSpPr/>
          <p:nvPr/>
        </p:nvSpPr>
        <p:spPr>
          <a:xfrm>
            <a:off x="1882889" y="3717414"/>
            <a:ext cx="82550" cy="152400"/>
          </a:xfrm>
          <a:custGeom>
            <a:avLst/>
            <a:gdLst>
              <a:gd name="connsiteX0" fmla="*/ 82550 w 82550"/>
              <a:gd name="connsiteY0" fmla="*/ 152400 h 152400"/>
              <a:gd name="connsiteX1" fmla="*/ 76200 w 82550"/>
              <a:gd name="connsiteY1" fmla="*/ 82550 h 152400"/>
              <a:gd name="connsiteX2" fmla="*/ 63500 w 82550"/>
              <a:gd name="connsiteY2" fmla="*/ 44450 h 152400"/>
              <a:gd name="connsiteX3" fmla="*/ 25400 w 82550"/>
              <a:gd name="connsiteY3" fmla="*/ 19050 h 152400"/>
              <a:gd name="connsiteX4" fmla="*/ 0 w 82550"/>
              <a:gd name="connsiteY4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152400">
                <a:moveTo>
                  <a:pt x="82550" y="152400"/>
                </a:moveTo>
                <a:cubicBezTo>
                  <a:pt x="80433" y="129117"/>
                  <a:pt x="80263" y="105574"/>
                  <a:pt x="76200" y="82550"/>
                </a:cubicBezTo>
                <a:cubicBezTo>
                  <a:pt x="73874" y="69367"/>
                  <a:pt x="74639" y="51876"/>
                  <a:pt x="63500" y="44450"/>
                </a:cubicBezTo>
                <a:lnTo>
                  <a:pt x="25400" y="19050"/>
                </a:lnTo>
                <a:cubicBezTo>
                  <a:pt x="3859" y="4690"/>
                  <a:pt x="11746" y="11746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C9C0621-40FA-42D6-948F-B5FA0B6E587C}"/>
                  </a:ext>
                </a:extLst>
              </p:cNvPr>
              <p:cNvSpPr txBox="1"/>
              <p:nvPr/>
            </p:nvSpPr>
            <p:spPr>
              <a:xfrm>
                <a:off x="3996019" y="2157952"/>
                <a:ext cx="2434000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proj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xy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C9C0621-40FA-42D6-948F-B5FA0B6E5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019" y="2157952"/>
                <a:ext cx="2434000" cy="395045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375F6FE-99E6-4BE5-BD7F-3569C3E63953}"/>
                  </a:ext>
                </a:extLst>
              </p:cNvPr>
              <p:cNvSpPr txBox="1"/>
              <p:nvPr/>
            </p:nvSpPr>
            <p:spPr>
              <a:xfrm>
                <a:off x="4067944" y="2735378"/>
                <a:ext cx="398397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375F6FE-99E6-4BE5-BD7F-3569C3E63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735378"/>
                <a:ext cx="3983976" cy="391261"/>
              </a:xfrm>
              <a:prstGeom prst="rect">
                <a:avLst/>
              </a:prstGeom>
              <a:blipFill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A21F1F-94F5-4B1E-BFBF-68E627DB92F2}"/>
                  </a:ext>
                </a:extLst>
              </p:cNvPr>
              <p:cNvSpPr txBox="1"/>
              <p:nvPr/>
            </p:nvSpPr>
            <p:spPr>
              <a:xfrm>
                <a:off x="4067944" y="3182757"/>
                <a:ext cx="3586431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A21F1F-94F5-4B1E-BFBF-68E627DB9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3182757"/>
                <a:ext cx="3586431" cy="391261"/>
              </a:xfrm>
              <a:prstGeom prst="rect">
                <a:avLst/>
              </a:prstGeom>
              <a:blipFill>
                <a:blip r:embed="rId7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AA3765B-DF48-47D2-8F7D-ECB3C8FB86CA}"/>
                  </a:ext>
                </a:extLst>
              </p:cNvPr>
              <p:cNvSpPr txBox="1"/>
              <p:nvPr/>
            </p:nvSpPr>
            <p:spPr>
              <a:xfrm>
                <a:off x="4075090" y="3630136"/>
                <a:ext cx="1953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xcos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𝑦𝑠𝑖𝑛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AA3765B-DF48-47D2-8F7D-ECB3C8FB8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90" y="3630136"/>
                <a:ext cx="1953034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23FADAD4-C7D4-401B-8100-220B70433BB5}"/>
              </a:ext>
            </a:extLst>
          </p:cNvPr>
          <p:cNvSpPr txBox="1"/>
          <p:nvPr/>
        </p:nvSpPr>
        <p:spPr>
          <a:xfrm>
            <a:off x="1806004" y="245324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6F70EC-D58C-40A6-938F-222F78F4D142}"/>
              </a:ext>
            </a:extLst>
          </p:cNvPr>
          <p:cNvSpPr txBox="1"/>
          <p:nvPr/>
        </p:nvSpPr>
        <p:spPr>
          <a:xfrm>
            <a:off x="2470302" y="2973964"/>
            <a:ext cx="6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x’,y</a:t>
            </a:r>
            <a:r>
              <a:rPr lang="en-US" altLang="zh-CN" dirty="0"/>
              <a:t>’)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256308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7B4F0-5EED-4E6B-9EEA-1145D3B1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推广到高维度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E9DC76-AAB2-4A7D-8BEC-2D3B41280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 （任意维度的点乘，包括三维）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E9DC76-AAB2-4A7D-8BEC-2D3B41280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523175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D9C0-DD40-4221-9278-3DCB2EC2B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矩阵运算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C83E60-DE76-4586-B176-70D755CF5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469131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BCCC3-1687-46E5-9452-A1A3BB81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B8DB06-56E9-4875-9862-BE529E726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一个矩形的数组，按照行</a:t>
                </a:r>
                <a:r>
                  <a:rPr lang="en-US" altLang="zh-CN" dirty="0"/>
                  <a:t>(row)</a:t>
                </a:r>
                <a:r>
                  <a:rPr lang="zh-CN" altLang="en-US" dirty="0"/>
                  <a:t>、列排列</a:t>
                </a:r>
                <a:r>
                  <a:rPr lang="en-US" altLang="zh-CN" dirty="0"/>
                  <a:t>(column)</a:t>
                </a:r>
                <a:r>
                  <a:rPr lang="zh-CN" altLang="en-US" dirty="0"/>
                  <a:t>，里面可以是数字、符号或者表达式。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B8DB06-56E9-4875-9862-BE529E726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r="-3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532623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6A734-4E58-4401-BECA-0281BD74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通用形式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A49FE7-086F-4954-B462-7965A508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7614"/>
            <a:ext cx="4775249" cy="32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E8B51E-0F0D-40EE-8C50-BB4F9D14F6D0}"/>
              </a:ext>
            </a:extLst>
          </p:cNvPr>
          <p:cNvSpPr txBox="1"/>
          <p:nvPr/>
        </p:nvSpPr>
        <p:spPr>
          <a:xfrm>
            <a:off x="5940152" y="2499742"/>
            <a:ext cx="267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大小（</a:t>
            </a:r>
            <a:r>
              <a:rPr lang="en-US" altLang="zh-CN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dirty="0">
                <a:solidFill>
                  <a:srgbClr val="C942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m*n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的矩阵</a:t>
            </a:r>
          </a:p>
        </p:txBody>
      </p:sp>
    </p:spTree>
    <p:extLst>
      <p:ext uri="{BB962C8B-B14F-4D97-AF65-F5344CB8AC3E}">
        <p14:creationId xmlns:p14="http://schemas.microsoft.com/office/powerpoint/2010/main" val="2991790623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77C47-CC37-48EE-A049-66A5DDD2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</a:t>
            </a:r>
            <a:r>
              <a:rPr lang="en-US" altLang="zh-CN" dirty="0"/>
              <a:t>(</a:t>
            </a:r>
            <a:r>
              <a:rPr lang="zh-CN" altLang="en-US" dirty="0"/>
              <a:t>减</a:t>
            </a:r>
            <a:r>
              <a:rPr lang="en-US" altLang="zh-CN" dirty="0"/>
              <a:t>)</a:t>
            </a:r>
            <a:r>
              <a:rPr lang="zh-CN" altLang="en-US" dirty="0"/>
              <a:t>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580BC-8050-4048-9B9B-584310C0F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具有相同</a:t>
            </a:r>
            <a:r>
              <a:rPr lang="en-US" altLang="zh-CN" dirty="0"/>
              <a:t>size</a:t>
            </a:r>
            <a:r>
              <a:rPr lang="zh-CN" altLang="en-US" dirty="0"/>
              <a:t>的矩阵可以做加</a:t>
            </a:r>
            <a:r>
              <a:rPr lang="en-US" altLang="zh-CN" dirty="0"/>
              <a:t>(</a:t>
            </a:r>
            <a:r>
              <a:rPr lang="zh-CN" altLang="en-US" dirty="0"/>
              <a:t>减</a:t>
            </a:r>
            <a:r>
              <a:rPr lang="en-US" altLang="zh-CN" dirty="0"/>
              <a:t>)</a:t>
            </a:r>
            <a:r>
              <a:rPr lang="zh-CN" altLang="en-US" dirty="0"/>
              <a:t>法运算</a:t>
            </a:r>
            <a:endParaRPr lang="en-US" altLang="zh-CN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4DCF9DF-33AC-4555-9574-2B2CECD84297}"/>
                  </a:ext>
                </a:extLst>
              </p:cNvPr>
              <p:cNvSpPr/>
              <p:nvPr/>
            </p:nvSpPr>
            <p:spPr>
              <a:xfrm>
                <a:off x="1331640" y="2144646"/>
                <a:ext cx="5886400" cy="854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</m:eqAr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eqAr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eqAr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4DCF9DF-33AC-4555-9574-2B2CECD8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144646"/>
                <a:ext cx="5886400" cy="854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31906BD-32D4-43FA-8553-62F3E69BB8E8}"/>
                  </a:ext>
                </a:extLst>
              </p:cNvPr>
              <p:cNvSpPr/>
              <p:nvPr/>
            </p:nvSpPr>
            <p:spPr>
              <a:xfrm>
                <a:off x="1115616" y="3291830"/>
                <a:ext cx="5886400" cy="878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</m:eqAr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eqAr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eqAr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31906BD-32D4-43FA-8553-62F3E69BB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291830"/>
                <a:ext cx="5886400" cy="8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0753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189AC-9428-4099-8C76-45B0AB422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计算机图形学</a:t>
            </a:r>
            <a:r>
              <a:rPr lang="en-US" altLang="zh-CN" dirty="0"/>
              <a:t>——</a:t>
            </a:r>
            <a:r>
              <a:rPr lang="zh-CN" altLang="en-US" dirty="0"/>
              <a:t>用计算机研究图形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68C807-9C44-4685-84FF-835C30E54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622478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61134-C80D-4200-A1F6-25E03FDF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乘以常数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07950-3EF1-4892-9E84-F5114B97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795536"/>
          </a:xfrm>
        </p:spPr>
        <p:txBody>
          <a:bodyPr/>
          <a:lstStyle/>
          <a:p>
            <a:r>
              <a:rPr lang="zh-CN" altLang="en-US" dirty="0"/>
              <a:t>矩阵可以乘以常数得到一个新的矩阵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609545-368D-4752-BAF6-2267962B2D2A}"/>
                  </a:ext>
                </a:extLst>
              </p:cNvPr>
              <p:cNvSpPr txBox="1"/>
              <p:nvPr/>
            </p:nvSpPr>
            <p:spPr>
              <a:xfrm>
                <a:off x="1547664" y="2499742"/>
                <a:ext cx="6194388" cy="585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100×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1,2,3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4,5,6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100∗1, 100∗2, 100∗3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100∗4, 100∗5, 100∗6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100,200,300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400,500,600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609545-368D-4752-BAF6-2267962B2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499742"/>
                <a:ext cx="6194388" cy="5852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616144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871ED-602B-4F5E-B577-9AC39EB4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矩阵的转置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FF6D23-1D38-4F7D-A64A-9FC794AD77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矩阵转置</a:t>
                </a:r>
                <a:r>
                  <a:rPr lang="en-US" altLang="zh-CN" dirty="0"/>
                  <a:t>(transpose)</a:t>
                </a:r>
                <a:r>
                  <a:rPr lang="zh-CN" altLang="en-US" dirty="0"/>
                  <a:t>后行列交换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数学上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矩阵</m:t>
                      </m:r>
                      <m:sSubSup>
                        <m:sSub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𝒋𝒊</m:t>
                          </m:r>
                        </m:sub>
                      </m:sSub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FF6D23-1D38-4F7D-A64A-9FC794AD77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47236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48BF4-AACD-4F6E-8CDA-22CE2AAE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矩阵相乘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39D87B-A5FC-4E42-A8F0-69DC6A765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m*n</a:t>
            </a:r>
            <a:r>
              <a:rPr lang="zh-CN" altLang="en-US" dirty="0"/>
              <a:t>的矩阵乘以一个</a:t>
            </a:r>
            <a:r>
              <a:rPr lang="en-US" altLang="zh-CN" dirty="0"/>
              <a:t>n*q</a:t>
            </a:r>
            <a:r>
              <a:rPr lang="zh-CN" altLang="en-US" dirty="0"/>
              <a:t>的矩阵，可以得到一个</a:t>
            </a:r>
            <a:r>
              <a:rPr lang="en-US" altLang="zh-CN" dirty="0"/>
              <a:t>m*q</a:t>
            </a:r>
            <a:r>
              <a:rPr lang="zh-CN" altLang="en-US" dirty="0"/>
              <a:t>的矩阵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1*1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的矩阵乘以一个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的矩阵得到一个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的矩阵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的矩阵乘以一个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的矩阵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非法操作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的矩阵乘以一个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的矩阵得到一个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的矩阵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的矩阵乘以一个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的矩阵得到一个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的矩阵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86C44C-55D3-46C4-B361-0E316775D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479" y="2864147"/>
            <a:ext cx="2610321" cy="14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787090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F4E8D-8D9A-4A6B-A321-9E1DAB29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具体的乘法计算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380B47-75E3-415D-9E2C-A2A2C25AD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</a:t>
                </a:r>
                <a:r>
                  <a:rPr lang="zh-CN" altLang="en-US" dirty="0"/>
                  <a:t>是一个</a:t>
                </a:r>
                <a:r>
                  <a:rPr lang="en-US" altLang="zh-CN" dirty="0"/>
                  <a:t>m*n</a:t>
                </a:r>
                <a:r>
                  <a:rPr lang="zh-CN" altLang="en-US" dirty="0"/>
                  <a:t>的矩阵，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是一个</a:t>
                </a:r>
                <a:r>
                  <a:rPr lang="en-US" altLang="zh-CN" dirty="0"/>
                  <a:t>n*p</a:t>
                </a:r>
                <a:r>
                  <a:rPr lang="zh-CN" altLang="en-US" dirty="0"/>
                  <a:t>的矩阵，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𝒏𝒋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380B47-75E3-415D-9E2C-A2A2C25AD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A53A97B-BB31-46E6-BDE1-556D9FED7DB6}"/>
                  </a:ext>
                </a:extLst>
              </p:cNvPr>
              <p:cNvSpPr/>
              <p:nvPr/>
            </p:nvSpPr>
            <p:spPr>
              <a:xfrm>
                <a:off x="1619672" y="2805085"/>
                <a:ext cx="5585825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𝟑𝟐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𝟒𝟏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𝟒𝟐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𝟐𝟐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𝟑𝟐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𝟑𝟑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𝟒𝟏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𝟒𝟐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𝟒𝟑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A53A97B-BB31-46E6-BDE1-556D9FED7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805085"/>
                <a:ext cx="5585825" cy="1112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858250D-5C05-4D93-B4BF-8CC3EC3ED70E}"/>
                  </a:ext>
                </a:extLst>
              </p:cNvPr>
              <p:cNvSpPr/>
              <p:nvPr/>
            </p:nvSpPr>
            <p:spPr>
              <a:xfrm>
                <a:off x="3059832" y="3952816"/>
                <a:ext cx="25535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858250D-5C05-4D93-B4BF-8CC3EC3ED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952816"/>
                <a:ext cx="255358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AF17290-451F-4A10-AC69-BC391BE302F6}"/>
                  </a:ext>
                </a:extLst>
              </p:cNvPr>
              <p:cNvSpPr/>
              <p:nvPr/>
            </p:nvSpPr>
            <p:spPr>
              <a:xfrm>
                <a:off x="3059831" y="4427022"/>
                <a:ext cx="2553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AF17290-451F-4A10-AC69-BC391BE30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1" y="4427022"/>
                <a:ext cx="25535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605469"/>
      </p:ext>
    </p:extLst>
  </p:cSld>
  <p:clrMapOvr>
    <a:masterClrMapping/>
  </p:clrMapOvr>
  <p:transition spd="slow">
    <p:push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67CA0-4649-4C54-A3C0-A41353EB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单位矩阵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5EF4341-0332-4EFF-B1DF-B9F3CA47B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n*n</a:t>
                </a:r>
                <a:r>
                  <a:rPr lang="zh-CN" altLang="en-US" dirty="0"/>
                  <a:t>的矩阵，且主对角线为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，其他为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。记做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5EF4341-0332-4EFF-B1DF-B9F3CA47B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CA9C6DB-1CE5-4376-9A98-B9A658374B64}"/>
                  </a:ext>
                </a:extLst>
              </p:cNvPr>
              <p:cNvSpPr/>
              <p:nvPr/>
            </p:nvSpPr>
            <p:spPr>
              <a:xfrm>
                <a:off x="1187624" y="2283718"/>
                <a:ext cx="180985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CA9C6DB-1CE5-4376-9A98-B9A658374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283718"/>
                <a:ext cx="1809854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8BBD2FA-29E5-4912-B390-0CBFC957EFD9}"/>
                  </a:ext>
                </a:extLst>
              </p:cNvPr>
              <p:cNvSpPr/>
              <p:nvPr/>
            </p:nvSpPr>
            <p:spPr>
              <a:xfrm>
                <a:off x="3995936" y="2419941"/>
                <a:ext cx="1451295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8BBD2FA-29E5-4912-B390-0CBFC957E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419941"/>
                <a:ext cx="1451295" cy="554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554627"/>
      </p:ext>
    </p:extLst>
  </p:cSld>
  <p:clrMapOvr>
    <a:masterClrMapping/>
  </p:clrMapOvr>
  <p:transition spd="slow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97170-80DB-4607-AD64-24C59E48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单位矩阵乘以矩阵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E924F-FA34-4782-91E2-A8655E70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单位矩阵乘以任何矩阵都保持该矩阵的值不变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0FC2FB5-96DC-496F-B376-AADB39F1CAB7}"/>
                  </a:ext>
                </a:extLst>
              </p:cNvPr>
              <p:cNvSpPr/>
              <p:nvPr/>
            </p:nvSpPr>
            <p:spPr>
              <a:xfrm>
                <a:off x="2987824" y="2470083"/>
                <a:ext cx="2559867" cy="854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</m:eqAr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0FC2FB5-96DC-496F-B376-AADB39F1C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470083"/>
                <a:ext cx="2559867" cy="854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95870"/>
      </p:ext>
    </p:extLst>
  </p:cSld>
  <p:clrMapOvr>
    <a:masterClrMapping/>
  </p:clrMapOvr>
  <p:transition spd="slow">
    <p:push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5B130F1-2F53-46DA-BD83-C7BBA756FD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𝑨𝑩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𝑩𝑨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5B130F1-2F53-46DA-BD83-C7BBA756F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8F8D9C2-01FD-4FB4-89B0-02DBABE2F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8F8D9C2-01FD-4FB4-89B0-02DBABE2F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463454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8D0CD-CA99-4F25-8D49-1A75D613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分配律</a:t>
            </a:r>
            <a:r>
              <a:rPr lang="en-US" altLang="zh-CN" dirty="0"/>
              <a:t>(distributivity)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A9E2AC-38C5-435E-A9C2-6B86A633A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A(B+C) = AB + AC</a:t>
            </a:r>
          </a:p>
          <a:p>
            <a:r>
              <a:rPr lang="en-US" altLang="zh-CN" dirty="0"/>
              <a:t>(B+C)D = BD + CD</a:t>
            </a:r>
          </a:p>
          <a:p>
            <a:r>
              <a:rPr lang="en-US" altLang="zh-CN" dirty="0" err="1"/>
              <a:t>A~m</a:t>
            </a:r>
            <a:r>
              <a:rPr lang="en-US" altLang="zh-CN" dirty="0"/>
              <a:t>*n    </a:t>
            </a:r>
            <a:r>
              <a:rPr lang="en-US" altLang="zh-CN" dirty="0" err="1"/>
              <a:t>B~n</a:t>
            </a:r>
            <a:r>
              <a:rPr lang="en-US" altLang="zh-CN" dirty="0"/>
              <a:t>*p   </a:t>
            </a:r>
            <a:r>
              <a:rPr lang="en-US" altLang="zh-CN" dirty="0" err="1"/>
              <a:t>C~n</a:t>
            </a:r>
            <a:r>
              <a:rPr lang="en-US" altLang="zh-CN" dirty="0"/>
              <a:t>*p  D~(p*q)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103584"/>
      </p:ext>
    </p:extLst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0BDA6-43D5-4363-BD41-8FE7AD59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结合律（</a:t>
            </a:r>
            <a:r>
              <a:rPr lang="en-US" altLang="zh-CN" dirty="0" err="1"/>
              <a:t>Assoicativity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BFE9035-9E30-488E-9ED8-CBAD4EF7E8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𝑩𝑪</m:t>
                        </m:r>
                      </m:e>
                    </m:d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zh-CN" b="1" dirty="0"/>
              </a:p>
              <a:p>
                <a:pPr marL="45720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BFE9035-9E30-488E-9ED8-CBAD4EF7E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271378"/>
      </p:ext>
    </p:extLst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50A9D-3CCF-4E9A-8F8E-2AEB41F6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矩阵乘法的意义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25C6A6-688B-4B14-B720-ED1BF11A70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矩阵乘法揭示着线性变换的本质</a:t>
                </a:r>
                <a:endParaRPr lang="en-US" altLang="zh-CN" dirty="0"/>
              </a:p>
              <a:p>
                <a:r>
                  <a:rPr lang="zh-CN" altLang="en-US" dirty="0"/>
                  <a:t>点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和矩阵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的乘积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zh-CN" altLang="en-US" dirty="0"/>
                  <a:t>是点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的一种线性变换。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25C6A6-688B-4B14-B720-ED1BF11A70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9024133-F387-4964-9D76-EC3BDD84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90" y="2571750"/>
            <a:ext cx="2810010" cy="2234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0600550-77A9-492B-939A-0052131659D6}"/>
                  </a:ext>
                </a:extLst>
              </p:cNvPr>
              <p:cNvSpPr txBox="1"/>
              <p:nvPr/>
            </p:nvSpPr>
            <p:spPr>
              <a:xfrm>
                <a:off x="4788024" y="3411818"/>
                <a:ext cx="190565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1    1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0     1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0600550-77A9-492B-939A-005213165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411818"/>
                <a:ext cx="1905650" cy="554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01047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讲师ppt模板20141215">
  <a:themeElements>
    <a:clrScheme name="讲师ppt模板201412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讲师ppt模板20141215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讲师ppt模板20141215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6442</TotalTime>
  <Words>3208</Words>
  <Application>Microsoft Office PowerPoint</Application>
  <PresentationFormat>全屏显示(16:9)</PresentationFormat>
  <Paragraphs>458</Paragraphs>
  <Slides>124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124</vt:i4>
      </vt:variant>
    </vt:vector>
  </HeadingPairs>
  <TitlesOfParts>
    <vt:vector size="130" baseType="lpstr">
      <vt:lpstr>微软雅黑</vt:lpstr>
      <vt:lpstr>Arial</vt:lpstr>
      <vt:lpstr>Calibri</vt:lpstr>
      <vt:lpstr>Cambria Math</vt:lpstr>
      <vt:lpstr>Wingdings</vt:lpstr>
      <vt:lpstr>讲师ppt模板20141215</vt:lpstr>
      <vt:lpstr>图形学导学</vt:lpstr>
      <vt:lpstr>核心内容</vt:lpstr>
      <vt:lpstr>研究表达的科学</vt:lpstr>
      <vt:lpstr>文明的演进与轮回</vt:lpstr>
      <vt:lpstr>课程安排</vt:lpstr>
      <vt:lpstr>课程定位</vt:lpstr>
      <vt:lpstr>数学需要学到什么程度？</vt:lpstr>
      <vt:lpstr>Why WebGL？</vt:lpstr>
      <vt:lpstr>计算机图形学——用计算机研究图形</vt:lpstr>
      <vt:lpstr>图形学</vt:lpstr>
      <vt:lpstr>特效——动作捕捉</vt:lpstr>
      <vt:lpstr>非真实感渲染</vt:lpstr>
      <vt:lpstr>辅助设计</vt:lpstr>
      <vt:lpstr>真实感渲染（实时渲染）</vt:lpstr>
      <vt:lpstr>游戏</vt:lpstr>
      <vt:lpstr>可视化</vt:lpstr>
      <vt:lpstr>程序设计</vt:lpstr>
      <vt:lpstr>虚拟现实</vt:lpstr>
      <vt:lpstr>建筑设计</vt:lpstr>
      <vt:lpstr>意义</vt:lpstr>
      <vt:lpstr>图形学的历史</vt:lpstr>
      <vt:lpstr>1950s——实验室时代</vt:lpstr>
      <vt:lpstr>1950s——实验室时代</vt:lpstr>
      <vt:lpstr>贤者系统——1950s</vt:lpstr>
      <vt:lpstr>双人网球——1958</vt:lpstr>
      <vt:lpstr>1960s——奠基</vt:lpstr>
      <vt:lpstr>1960s——奠基</vt:lpstr>
      <vt:lpstr>1960s——奠基</vt:lpstr>
      <vt:lpstr>Spacewar——1961</vt:lpstr>
      <vt:lpstr>1963——电影《力、物质和运动》</vt:lpstr>
      <vt:lpstr>Sketchpad</vt:lpstr>
      <vt:lpstr>1966——头戴显示</vt:lpstr>
      <vt:lpstr>1970s—开启硬件加速</vt:lpstr>
      <vt:lpstr>1970s——开启硬件加速</vt:lpstr>
      <vt:lpstr>1970s——开启硬件加速</vt:lpstr>
      <vt:lpstr>1980s —— 普及&amp;商业化</vt:lpstr>
      <vt:lpstr>1980s ——普及&amp;商业化</vt:lpstr>
      <vt:lpstr>1980s —— 普及&amp;商业化</vt:lpstr>
      <vt:lpstr>1990s——进入3D时代</vt:lpstr>
      <vt:lpstr>1990s——进入3D时代</vt:lpstr>
      <vt:lpstr>2000s——习以为常</vt:lpstr>
      <vt:lpstr>2000s——习以为常</vt:lpstr>
      <vt:lpstr>2010s——脑洞大开</vt:lpstr>
      <vt:lpstr>2010s——脑洞大开</vt:lpstr>
      <vt:lpstr>欢迎——向量的世界</vt:lpstr>
      <vt:lpstr>什么是向量？</vt:lpstr>
      <vt:lpstr>向量的表示</vt:lpstr>
      <vt:lpstr>三维直角坐标系</vt:lpstr>
      <vt:lpstr>三维空间向量</vt:lpstr>
      <vt:lpstr>向量的表示</vt:lpstr>
      <vt:lpstr>向量的表示(3D)</vt:lpstr>
      <vt:lpstr>向量和是什么？</vt:lpstr>
      <vt:lpstr>向量和</vt:lpstr>
      <vt:lpstr>向量和</vt:lpstr>
      <vt:lpstr>向量乘以常数</vt:lpstr>
      <vt:lpstr>向量乘以常数</vt:lpstr>
      <vt:lpstr>向量的长度</vt:lpstr>
      <vt:lpstr>线性组合</vt:lpstr>
      <vt:lpstr>线性组合</vt:lpstr>
      <vt:lpstr>圆的世界</vt:lpstr>
      <vt:lpstr>单位圆上的点</vt:lpstr>
      <vt:lpstr>弧度和角度</vt:lpstr>
      <vt:lpstr>极坐标系</vt:lpstr>
      <vt:lpstr>极坐标系</vt:lpstr>
      <vt:lpstr>极坐标绘图</vt:lpstr>
      <vt:lpstr>三角函数的性质</vt:lpstr>
      <vt:lpstr>周期性和符号</vt:lpstr>
      <vt:lpstr>旋转01</vt:lpstr>
      <vt:lpstr>旋转02</vt:lpstr>
      <vt:lpstr>记忆</vt:lpstr>
      <vt:lpstr>投影和面积——向量的乘积</vt:lpstr>
      <vt:lpstr>向量叉积</vt:lpstr>
      <vt:lpstr>2d-叉积是什么？</vt:lpstr>
      <vt:lpstr>2d-叉积的几何定义</vt:lpstr>
      <vt:lpstr>2d-叉积符号的含义</vt:lpstr>
      <vt:lpstr>3d-向量叉积</vt:lpstr>
      <vt:lpstr>行列式求值</vt:lpstr>
      <vt:lpstr>思考</vt:lpstr>
      <vt:lpstr>（1,0,0）×(0,1,0)</vt:lpstr>
      <vt:lpstr>(1,2,3)×(4,5,6)</vt:lpstr>
      <vt:lpstr>3d叉积的意义</vt:lpstr>
      <vt:lpstr>向量点积</vt:lpstr>
      <vt:lpstr>规律</vt:lpstr>
      <vt:lpstr>继续思考：单位向量的点乘</vt:lpstr>
      <vt:lpstr>推广到高维度</vt:lpstr>
      <vt:lpstr>矩阵运算</vt:lpstr>
      <vt:lpstr>矩阵</vt:lpstr>
      <vt:lpstr>通用形式</vt:lpstr>
      <vt:lpstr>加(减)法</vt:lpstr>
      <vt:lpstr>乘以常数</vt:lpstr>
      <vt:lpstr>矩阵的转置</vt:lpstr>
      <vt:lpstr>矩阵相乘</vt:lpstr>
      <vt:lpstr>具体的乘法计算</vt:lpstr>
      <vt:lpstr>单位矩阵</vt:lpstr>
      <vt:lpstr>单位矩阵乘以矩阵</vt:lpstr>
      <vt:lpstr>AB≠BA</vt:lpstr>
      <vt:lpstr>分配律(distributivity)</vt:lpstr>
      <vt:lpstr>结合律（Assoicativity）</vt:lpstr>
      <vt:lpstr>矩阵乘法的意义</vt:lpstr>
      <vt:lpstr>矩阵的逆(Invese)</vt:lpstr>
      <vt:lpstr>求矩阵的逆</vt:lpstr>
      <vt:lpstr>行列式（determinant)</vt:lpstr>
      <vt:lpstr>向量叉积的行列式表示</vt:lpstr>
      <vt:lpstr>伴随矩阵</vt:lpstr>
      <vt:lpstr>如何表示一个图形？</vt:lpstr>
      <vt:lpstr>三角形网格</vt:lpstr>
      <vt:lpstr>为什么用三角形？</vt:lpstr>
      <vt:lpstr>球体</vt:lpstr>
      <vt:lpstr>复杂图形</vt:lpstr>
      <vt:lpstr>球面网格绘制</vt:lpstr>
      <vt:lpstr>用Matplotlib绘制立方体和球体</vt:lpstr>
      <vt:lpstr>渲染图形——从顶点到视区</vt:lpstr>
      <vt:lpstr>顶点</vt:lpstr>
      <vt:lpstr>三角形</vt:lpstr>
      <vt:lpstr>显示的时候需要把三角形放到屏幕上就变形了</vt:lpstr>
      <vt:lpstr>思考</vt:lpstr>
      <vt:lpstr>思考</vt:lpstr>
      <vt:lpstr>如果……</vt:lpstr>
      <vt:lpstr>两次变换</vt:lpstr>
      <vt:lpstr>思考</vt:lpstr>
      <vt:lpstr>栅格化</vt:lpstr>
      <vt:lpstr>WebGL第一课——HelloWorld</vt:lpstr>
      <vt:lpstr>图形学的历史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open</dc:creator>
  <cp:lastModifiedBy>starcraft</cp:lastModifiedBy>
  <cp:revision>422</cp:revision>
  <dcterms:created xsi:type="dcterms:W3CDTF">2016-04-25T01:54:29Z</dcterms:created>
  <dcterms:modified xsi:type="dcterms:W3CDTF">2020-05-20T14:24:30Z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